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29"/>
  </p:notesMasterIdLst>
  <p:sldIdLst>
    <p:sldId id="355" r:id="rId2"/>
    <p:sldId id="478" r:id="rId3"/>
    <p:sldId id="489" r:id="rId4"/>
    <p:sldId id="477" r:id="rId5"/>
    <p:sldId id="495" r:id="rId6"/>
    <p:sldId id="464" r:id="rId7"/>
    <p:sldId id="437" r:id="rId8"/>
    <p:sldId id="465" r:id="rId9"/>
    <p:sldId id="469" r:id="rId10"/>
    <p:sldId id="449" r:id="rId11"/>
    <p:sldId id="452" r:id="rId12"/>
    <p:sldId id="491" r:id="rId13"/>
    <p:sldId id="493" r:id="rId14"/>
    <p:sldId id="492" r:id="rId15"/>
    <p:sldId id="453" r:id="rId16"/>
    <p:sldId id="456" r:id="rId17"/>
    <p:sldId id="454" r:id="rId18"/>
    <p:sldId id="455" r:id="rId19"/>
    <p:sldId id="475" r:id="rId20"/>
    <p:sldId id="479" r:id="rId21"/>
    <p:sldId id="487" r:id="rId22"/>
    <p:sldId id="486" r:id="rId23"/>
    <p:sldId id="483" r:id="rId24"/>
    <p:sldId id="480" r:id="rId25"/>
    <p:sldId id="473" r:id="rId26"/>
    <p:sldId id="471" r:id="rId27"/>
    <p:sldId id="490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3366CC"/>
    <a:srgbClr val="FF6600"/>
    <a:srgbClr val="CC3300"/>
    <a:srgbClr val="FFFF00"/>
    <a:srgbClr val="00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5" autoAdjust="0"/>
    <p:restoredTop sz="93151" autoAdjust="0"/>
  </p:normalViewPr>
  <p:slideViewPr>
    <p:cSldViewPr snapToGrid="0">
      <p:cViewPr varScale="1">
        <p:scale>
          <a:sx n="98" d="100"/>
          <a:sy n="98" d="100"/>
        </p:scale>
        <p:origin x="-10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sci\rodenburg\lisa\WWTP%20PMF\F7%20interp%20new%20w%20influen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Envsci\rodenburg\lisa\WWTP%20PMF\F7%20interp%20new%20w%20influ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sci\rodenburg\lisa\WWTP%20PMF\F7%20interp%20new%20w%20influen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sci\rodenburg\lisa\WWTP%20PMF\F7%20interp%20new%20w%20influ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>
        <c:manualLayout>
          <c:layoutTarget val="inner"/>
          <c:xMode val="edge"/>
          <c:yMode val="edge"/>
          <c:x val="7.9346557759627123E-2"/>
          <c:y val="8.2010582010582006E-2"/>
          <c:w val="0.90315052508751459"/>
          <c:h val="0.5436507936507966"/>
        </c:manualLayout>
      </c:layout>
      <c:barChart>
        <c:barDir val="col"/>
        <c:grouping val="clustered"/>
        <c:ser>
          <c:idx val="0"/>
          <c:order val="0"/>
          <c:cat>
            <c:strRef>
              <c:f>'F2 congeners'!$C$5:$C$93</c:f>
              <c:strCache>
                <c:ptCount val="8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22'</c:v>
                </c:pt>
                <c:pt idx="4">
                  <c:v>23'</c:v>
                </c:pt>
                <c:pt idx="5">
                  <c:v>24'</c:v>
                </c:pt>
                <c:pt idx="6">
                  <c:v>33'</c:v>
                </c:pt>
                <c:pt idx="7">
                  <c:v>44'</c:v>
                </c:pt>
                <c:pt idx="8">
                  <c:v>22'3</c:v>
                </c:pt>
                <c:pt idx="9">
                  <c:v>22'4</c:v>
                </c:pt>
                <c:pt idx="10">
                  <c:v>22'5</c:v>
                </c:pt>
                <c:pt idx="11">
                  <c:v>22'6</c:v>
                </c:pt>
                <c:pt idx="12">
                  <c:v>233'</c:v>
                </c:pt>
                <c:pt idx="13">
                  <c:v>234</c:v>
                </c:pt>
                <c:pt idx="14">
                  <c:v>234'</c:v>
                </c:pt>
                <c:pt idx="15">
                  <c:v>23'4</c:v>
                </c:pt>
                <c:pt idx="16">
                  <c:v>23'5</c:v>
                </c:pt>
                <c:pt idx="17">
                  <c:v>23'6</c:v>
                </c:pt>
                <c:pt idx="18">
                  <c:v>24'5</c:v>
                </c:pt>
                <c:pt idx="19">
                  <c:v>24'6</c:v>
                </c:pt>
                <c:pt idx="20">
                  <c:v>344'</c:v>
                </c:pt>
                <c:pt idx="21">
                  <c:v>22'33'</c:v>
                </c:pt>
                <c:pt idx="22">
                  <c:v>22'34'</c:v>
                </c:pt>
                <c:pt idx="23">
                  <c:v>22'44'</c:v>
                </c:pt>
                <c:pt idx="24">
                  <c:v>22'36'</c:v>
                </c:pt>
                <c:pt idx="25">
                  <c:v>22'36</c:v>
                </c:pt>
                <c:pt idx="26">
                  <c:v>22'45</c:v>
                </c:pt>
                <c:pt idx="27">
                  <c:v>22'45'</c:v>
                </c:pt>
                <c:pt idx="28">
                  <c:v>22'46</c:v>
                </c:pt>
                <c:pt idx="29">
                  <c:v>22'55'</c:v>
                </c:pt>
                <c:pt idx="30">
                  <c:v>233'4'</c:v>
                </c:pt>
                <c:pt idx="31">
                  <c:v>233'6</c:v>
                </c:pt>
                <c:pt idx="32">
                  <c:v>2344'</c:v>
                </c:pt>
                <c:pt idx="33">
                  <c:v>2345</c:v>
                </c:pt>
                <c:pt idx="34">
                  <c:v>234'6</c:v>
                </c:pt>
                <c:pt idx="35">
                  <c:v>23'44'</c:v>
                </c:pt>
                <c:pt idx="36">
                  <c:v>33'44'</c:v>
                </c:pt>
                <c:pt idx="37">
                  <c:v>22'33'4</c:v>
                </c:pt>
                <c:pt idx="38">
                  <c:v>22'33'5</c:v>
                </c:pt>
                <c:pt idx="39">
                  <c:v>22'33'6</c:v>
                </c:pt>
                <c:pt idx="40">
                  <c:v>22'344'</c:v>
                </c:pt>
                <c:pt idx="41">
                  <c:v>22'345</c:v>
                </c:pt>
                <c:pt idx="42">
                  <c:v>22'34'5</c:v>
                </c:pt>
                <c:pt idx="43">
                  <c:v>22'355'</c:v>
                </c:pt>
                <c:pt idx="44">
                  <c:v>22'35'6</c:v>
                </c:pt>
                <c:pt idx="45">
                  <c:v>233'44'</c:v>
                </c:pt>
                <c:pt idx="46">
                  <c:v>233'4'5</c:v>
                </c:pt>
                <c:pt idx="47">
                  <c:v>233'4'6</c:v>
                </c:pt>
                <c:pt idx="48">
                  <c:v>23'44'5</c:v>
                </c:pt>
                <c:pt idx="49">
                  <c:v>22'33'44'</c:v>
                </c:pt>
                <c:pt idx="50">
                  <c:v>22'33'45</c:v>
                </c:pt>
                <c:pt idx="51">
                  <c:v>22'33'45'</c:v>
                </c:pt>
                <c:pt idx="52">
                  <c:v>22'33'46'</c:v>
                </c:pt>
                <c:pt idx="53">
                  <c:v>22'33'56</c:v>
                </c:pt>
                <c:pt idx="54">
                  <c:v>22'33'56'</c:v>
                </c:pt>
                <c:pt idx="55">
                  <c:v>22'33'66'</c:v>
                </c:pt>
                <c:pt idx="56">
                  <c:v>22'344'5</c:v>
                </c:pt>
                <c:pt idx="57">
                  <c:v>22'3455'</c:v>
                </c:pt>
                <c:pt idx="58">
                  <c:v>22'345'6</c:v>
                </c:pt>
                <c:pt idx="59">
                  <c:v>22'34'55'</c:v>
                </c:pt>
                <c:pt idx="60">
                  <c:v>22'34'56</c:v>
                </c:pt>
                <c:pt idx="61">
                  <c:v>22'44'55'</c:v>
                </c:pt>
                <c:pt idx="62">
                  <c:v>233'44'5</c:v>
                </c:pt>
                <c:pt idx="63">
                  <c:v>233'44'6</c:v>
                </c:pt>
                <c:pt idx="64">
                  <c:v>233'4'5'6</c:v>
                </c:pt>
                <c:pt idx="65">
                  <c:v>23'44'55'</c:v>
                </c:pt>
                <c:pt idx="66">
                  <c:v>22'33'44'5</c:v>
                </c:pt>
                <c:pt idx="67">
                  <c:v>22'33'44'6</c:v>
                </c:pt>
                <c:pt idx="68">
                  <c:v>22'33'455'</c:v>
                </c:pt>
                <c:pt idx="69">
                  <c:v>22'33'456'</c:v>
                </c:pt>
                <c:pt idx="70">
                  <c:v>22'33'466'</c:v>
                </c:pt>
                <c:pt idx="71">
                  <c:v>22'33'45'6'</c:v>
                </c:pt>
                <c:pt idx="72">
                  <c:v>22'33'55'6</c:v>
                </c:pt>
                <c:pt idx="73">
                  <c:v>22'33'566'</c:v>
                </c:pt>
                <c:pt idx="74">
                  <c:v>22'344'55'</c:v>
                </c:pt>
                <c:pt idx="75">
                  <c:v>22'344'5'6</c:v>
                </c:pt>
                <c:pt idx="76">
                  <c:v>22'34'55'6</c:v>
                </c:pt>
                <c:pt idx="77">
                  <c:v>233'44'56</c:v>
                </c:pt>
                <c:pt idx="78">
                  <c:v>22'33'44'55'</c:v>
                </c:pt>
                <c:pt idx="79">
                  <c:v>22'33'44'56</c:v>
                </c:pt>
                <c:pt idx="80">
                  <c:v>22'33'44'56'</c:v>
                </c:pt>
                <c:pt idx="81">
                  <c:v>22'33'455'6</c:v>
                </c:pt>
                <c:pt idx="82">
                  <c:v>22'33'45'66'</c:v>
                </c:pt>
                <c:pt idx="83">
                  <c:v>22'33'55'66'</c:v>
                </c:pt>
                <c:pt idx="84">
                  <c:v>22'344'55'6</c:v>
                </c:pt>
                <c:pt idx="85">
                  <c:v>22'33'44'55'6</c:v>
                </c:pt>
                <c:pt idx="86">
                  <c:v>22'33'44'566'</c:v>
                </c:pt>
                <c:pt idx="87">
                  <c:v>22'33'455'66'</c:v>
                </c:pt>
                <c:pt idx="88">
                  <c:v>deca</c:v>
                </c:pt>
              </c:strCache>
            </c:strRef>
          </c:cat>
          <c:val>
            <c:numRef>
              <c:f>'F2 congeners'!$B$5:$B$93</c:f>
              <c:numCache>
                <c:formatCode>0.0%</c:formatCode>
                <c:ptCount val="89"/>
                <c:pt idx="0">
                  <c:v>1.2784666666666705E-3</c:v>
                </c:pt>
                <c:pt idx="1">
                  <c:v>1.1446777777777841E-4</c:v>
                </c:pt>
                <c:pt idx="2">
                  <c:v>2.9901444444444528E-4</c:v>
                </c:pt>
                <c:pt idx="3">
                  <c:v>0.15965111111111124</c:v>
                </c:pt>
                <c:pt idx="4">
                  <c:v>2.8351222222222252E-3</c:v>
                </c:pt>
                <c:pt idx="5">
                  <c:v>5.2412888888889054E-3</c:v>
                </c:pt>
                <c:pt idx="6">
                  <c:v>2.1018444444444546E-7</c:v>
                </c:pt>
                <c:pt idx="7">
                  <c:v>3.0380444444444446E-2</c:v>
                </c:pt>
                <c:pt idx="8">
                  <c:v>1.4203444444444444E-2</c:v>
                </c:pt>
                <c:pt idx="9">
                  <c:v>7.1290444444444503E-2</c:v>
                </c:pt>
                <c:pt idx="10">
                  <c:v>7.0547111111111296E-2</c:v>
                </c:pt>
                <c:pt idx="11">
                  <c:v>8.1231666666666744E-2</c:v>
                </c:pt>
                <c:pt idx="12">
                  <c:v>5.3431111111111242E-2</c:v>
                </c:pt>
                <c:pt idx="13">
                  <c:v>6.4617888888889117E-4</c:v>
                </c:pt>
                <c:pt idx="14">
                  <c:v>5.5360111111111521E-5</c:v>
                </c:pt>
                <c:pt idx="15">
                  <c:v>1.2781444444444442E-2</c:v>
                </c:pt>
                <c:pt idx="16">
                  <c:v>1.6851555555555633E-2</c:v>
                </c:pt>
                <c:pt idx="17">
                  <c:v>3.0220666666666722E-2</c:v>
                </c:pt>
                <c:pt idx="18">
                  <c:v>2.3244333333333346E-2</c:v>
                </c:pt>
                <c:pt idx="19">
                  <c:v>7.3489444444444524E-2</c:v>
                </c:pt>
                <c:pt idx="20">
                  <c:v>1.4267222222222253E-3</c:v>
                </c:pt>
                <c:pt idx="21">
                  <c:v>3.4314888888888888E-2</c:v>
                </c:pt>
                <c:pt idx="22">
                  <c:v>1.3342888888888949E-2</c:v>
                </c:pt>
                <c:pt idx="23">
                  <c:v>6.5018444444444698E-2</c:v>
                </c:pt>
                <c:pt idx="24">
                  <c:v>2.5132777777777889E-2</c:v>
                </c:pt>
                <c:pt idx="25">
                  <c:v>1.1334000000000021E-2</c:v>
                </c:pt>
                <c:pt idx="26">
                  <c:v>4.8314888888889036E-3</c:v>
                </c:pt>
                <c:pt idx="27">
                  <c:v>4.2896000000000198E-2</c:v>
                </c:pt>
                <c:pt idx="28">
                  <c:v>4.1042888888888893E-2</c:v>
                </c:pt>
                <c:pt idx="29">
                  <c:v>6.2474444444444603E-2</c:v>
                </c:pt>
                <c:pt idx="30">
                  <c:v>1.2215111111111138E-3</c:v>
                </c:pt>
                <c:pt idx="31">
                  <c:v>5.765733333333356E-3</c:v>
                </c:pt>
                <c:pt idx="32">
                  <c:v>6.6705555555555572E-4</c:v>
                </c:pt>
                <c:pt idx="33">
                  <c:v>1.1005777777777823E-2</c:v>
                </c:pt>
                <c:pt idx="34">
                  <c:v>1.2375888888888921E-2</c:v>
                </c:pt>
                <c:pt idx="35">
                  <c:v>7.4229888888888923E-3</c:v>
                </c:pt>
                <c:pt idx="36" formatCode="0%">
                  <c:v>4.5014000000000271E-5</c:v>
                </c:pt>
                <c:pt idx="37" formatCode="0%">
                  <c:v>2.5870444444444594E-5</c:v>
                </c:pt>
                <c:pt idx="38" formatCode="0%">
                  <c:v>1.6606000000000087E-6</c:v>
                </c:pt>
                <c:pt idx="39" formatCode="0%">
                  <c:v>1.7184777777777861E-3</c:v>
                </c:pt>
                <c:pt idx="40" formatCode="0%">
                  <c:v>6.9209333333333721E-5</c:v>
                </c:pt>
                <c:pt idx="41" formatCode="0%">
                  <c:v>5.0272333333333608E-5</c:v>
                </c:pt>
                <c:pt idx="42" formatCode="0%">
                  <c:v>7.8676333333333641E-4</c:v>
                </c:pt>
                <c:pt idx="43" formatCode="0%">
                  <c:v>3.0472777777777987E-4</c:v>
                </c:pt>
                <c:pt idx="44" formatCode="0%">
                  <c:v>5.4418333333333653E-3</c:v>
                </c:pt>
                <c:pt idx="45" formatCode="0%">
                  <c:v>5.6677222222222441E-5</c:v>
                </c:pt>
                <c:pt idx="46" formatCode="0%">
                  <c:v>3.4083222222222447E-5</c:v>
                </c:pt>
                <c:pt idx="47" formatCode="0%">
                  <c:v>6.277144444444472E-4</c:v>
                </c:pt>
                <c:pt idx="48" formatCode="0%">
                  <c:v>2.1410555555555636E-4</c:v>
                </c:pt>
                <c:pt idx="49" formatCode="0%">
                  <c:v>3.3688111111111279E-5</c:v>
                </c:pt>
                <c:pt idx="50" formatCode="0%">
                  <c:v>4.4136888888889048E-4</c:v>
                </c:pt>
                <c:pt idx="51" formatCode="0%">
                  <c:v>2.3598777777777926E-7</c:v>
                </c:pt>
                <c:pt idx="52" formatCode="0%">
                  <c:v>9.5027555555556091E-5</c:v>
                </c:pt>
                <c:pt idx="53" formatCode="0%">
                  <c:v>4.5895222222222517E-5</c:v>
                </c:pt>
                <c:pt idx="54" formatCode="0%">
                  <c:v>1.1559555555555613E-4</c:v>
                </c:pt>
                <c:pt idx="55" formatCode="0%">
                  <c:v>6.9745000000000321E-6</c:v>
                </c:pt>
                <c:pt idx="56" formatCode="0%">
                  <c:v>5.5152666666666915E-5</c:v>
                </c:pt>
                <c:pt idx="57" formatCode="0%">
                  <c:v>8.9733444444444968E-5</c:v>
                </c:pt>
                <c:pt idx="58" formatCode="0%">
                  <c:v>2.2689777777778002E-6</c:v>
                </c:pt>
                <c:pt idx="59" formatCode="0%">
                  <c:v>2.0991000000000118E-5</c:v>
                </c:pt>
                <c:pt idx="60" formatCode="0%">
                  <c:v>3.7676444444444623E-4</c:v>
                </c:pt>
                <c:pt idx="61" formatCode="0%">
                  <c:v>3.765688888888902E-4</c:v>
                </c:pt>
                <c:pt idx="62" formatCode="0%">
                  <c:v>1.0983388888888956E-6</c:v>
                </c:pt>
                <c:pt idx="63" formatCode="0%">
                  <c:v>4.9274888888889011E-5</c:v>
                </c:pt>
                <c:pt idx="64" formatCode="0%">
                  <c:v>5.3987333333333653E-6</c:v>
                </c:pt>
                <c:pt idx="65" formatCode="0%">
                  <c:v>1.6341555555555685E-7</c:v>
                </c:pt>
                <c:pt idx="66" formatCode="0%">
                  <c:v>8.840511111111131E-5</c:v>
                </c:pt>
                <c:pt idx="67" formatCode="0%">
                  <c:v>2.6546666666666807E-5</c:v>
                </c:pt>
                <c:pt idx="68" formatCode="0%">
                  <c:v>9.3166111111111359E-6</c:v>
                </c:pt>
                <c:pt idx="69" formatCode="0%">
                  <c:v>5.5354222222222549E-5</c:v>
                </c:pt>
                <c:pt idx="70" formatCode="0%">
                  <c:v>1.8241666666666775E-7</c:v>
                </c:pt>
                <c:pt idx="71" formatCode="0%">
                  <c:v>4.8714111111111463E-5</c:v>
                </c:pt>
                <c:pt idx="72" formatCode="0%">
                  <c:v>3.2743666666666873E-5</c:v>
                </c:pt>
                <c:pt idx="73" formatCode="0%">
                  <c:v>3.185377777777803E-6</c:v>
                </c:pt>
                <c:pt idx="74" formatCode="0%">
                  <c:v>1.8990111111111206E-4</c:v>
                </c:pt>
                <c:pt idx="75" formatCode="0%">
                  <c:v>8.0056222222222849E-5</c:v>
                </c:pt>
                <c:pt idx="76" formatCode="0%">
                  <c:v>1.3051333333333382E-4</c:v>
                </c:pt>
                <c:pt idx="77" formatCode="0%">
                  <c:v>2.6018222222222371E-5</c:v>
                </c:pt>
                <c:pt idx="78" formatCode="0%">
                  <c:v>1.9249555555555655E-6</c:v>
                </c:pt>
                <c:pt idx="79" formatCode="0%">
                  <c:v>1.4108555555555633E-5</c:v>
                </c:pt>
                <c:pt idx="80" formatCode="0%">
                  <c:v>5.2204444444444703E-6</c:v>
                </c:pt>
                <c:pt idx="81" formatCode="0%">
                  <c:v>1.4381333333333405E-5</c:v>
                </c:pt>
                <c:pt idx="82" formatCode="0%">
                  <c:v>1.7848333333333461E-7</c:v>
                </c:pt>
                <c:pt idx="83" formatCode="0%">
                  <c:v>4.1577666666666788E-7</c:v>
                </c:pt>
                <c:pt idx="84" formatCode="0%">
                  <c:v>3.1252111111111284E-5</c:v>
                </c:pt>
                <c:pt idx="85" formatCode="0%">
                  <c:v>3.1900555555555718E-5</c:v>
                </c:pt>
                <c:pt idx="86" formatCode="0%">
                  <c:v>1.122277777777786E-7</c:v>
                </c:pt>
                <c:pt idx="87" formatCode="0%">
                  <c:v>3.7471000000000259E-6</c:v>
                </c:pt>
                <c:pt idx="88" formatCode="0%">
                  <c:v>4.6088000000000166E-5</c:v>
                </c:pt>
              </c:numCache>
            </c:numRef>
          </c:val>
        </c:ser>
        <c:axId val="101348864"/>
        <c:axId val="101350400"/>
      </c:barChart>
      <c:catAx>
        <c:axId val="101348864"/>
        <c:scaling>
          <c:orientation val="minMax"/>
        </c:scaling>
        <c:axPos val="b"/>
        <c:numFmt formatCode="@" sourceLinked="1"/>
        <c:tickLblPos val="nextTo"/>
        <c:txPr>
          <a:bodyPr rot="-5400000" vert="horz"/>
          <a:lstStyle/>
          <a:p>
            <a:pPr>
              <a:defRPr sz="1000"/>
            </a:pPr>
            <a:endParaRPr lang="en-US"/>
          </a:p>
        </c:txPr>
        <c:crossAx val="101350400"/>
        <c:crosses val="autoZero"/>
        <c:lblAlgn val="ctr"/>
        <c:lblOffset val="100"/>
        <c:tickLblSkip val="1"/>
      </c:catAx>
      <c:valAx>
        <c:axId val="10135040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 dirty="0"/>
                  <a:t>% in factor </a:t>
                </a:r>
                <a:r>
                  <a:rPr lang="en-US" sz="1000" dirty="0" smtClean="0"/>
                  <a:t>2</a:t>
                </a:r>
                <a:endParaRPr lang="en-US" sz="1000" dirty="0"/>
              </a:p>
            </c:rich>
          </c:tx>
          <c:layout/>
        </c:title>
        <c:numFmt formatCode="0%" sourceLinked="0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013488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934655775962704E-2"/>
          <c:y val="8.2010582010582006E-2"/>
          <c:w val="0.90315052508751459"/>
          <c:h val="0.54365079365079683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3366CC"/>
            </a:solidFill>
          </c:spPr>
          <c:cat>
            <c:strRef>
              <c:f>'F2 congeners'!$C$5:$C$93</c:f>
              <c:strCache>
                <c:ptCount val="8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22'</c:v>
                </c:pt>
                <c:pt idx="4">
                  <c:v>23'</c:v>
                </c:pt>
                <c:pt idx="5">
                  <c:v>24'</c:v>
                </c:pt>
                <c:pt idx="6">
                  <c:v>33'</c:v>
                </c:pt>
                <c:pt idx="7">
                  <c:v>44'</c:v>
                </c:pt>
                <c:pt idx="8">
                  <c:v>22'3</c:v>
                </c:pt>
                <c:pt idx="9">
                  <c:v>22'4</c:v>
                </c:pt>
                <c:pt idx="10">
                  <c:v>22'5</c:v>
                </c:pt>
                <c:pt idx="11">
                  <c:v>22'6</c:v>
                </c:pt>
                <c:pt idx="12">
                  <c:v>233'</c:v>
                </c:pt>
                <c:pt idx="13">
                  <c:v>234</c:v>
                </c:pt>
                <c:pt idx="14">
                  <c:v>234'</c:v>
                </c:pt>
                <c:pt idx="15">
                  <c:v>23'4</c:v>
                </c:pt>
                <c:pt idx="16">
                  <c:v>23'5</c:v>
                </c:pt>
                <c:pt idx="17">
                  <c:v>23'6</c:v>
                </c:pt>
                <c:pt idx="18">
                  <c:v>24'5</c:v>
                </c:pt>
                <c:pt idx="19">
                  <c:v>24'6</c:v>
                </c:pt>
                <c:pt idx="20">
                  <c:v>344'</c:v>
                </c:pt>
                <c:pt idx="21">
                  <c:v>22'33'</c:v>
                </c:pt>
                <c:pt idx="22">
                  <c:v>22'34'</c:v>
                </c:pt>
                <c:pt idx="23">
                  <c:v>22'44'</c:v>
                </c:pt>
                <c:pt idx="24">
                  <c:v>22'36'</c:v>
                </c:pt>
                <c:pt idx="25">
                  <c:v>22'36</c:v>
                </c:pt>
                <c:pt idx="26">
                  <c:v>22'45</c:v>
                </c:pt>
                <c:pt idx="27">
                  <c:v>22'45'</c:v>
                </c:pt>
                <c:pt idx="28">
                  <c:v>22'46</c:v>
                </c:pt>
                <c:pt idx="29">
                  <c:v>22'55'</c:v>
                </c:pt>
                <c:pt idx="30">
                  <c:v>233'4'</c:v>
                </c:pt>
                <c:pt idx="31">
                  <c:v>233'6</c:v>
                </c:pt>
                <c:pt idx="32">
                  <c:v>2344'</c:v>
                </c:pt>
                <c:pt idx="33">
                  <c:v>2345</c:v>
                </c:pt>
                <c:pt idx="34">
                  <c:v>234'6</c:v>
                </c:pt>
                <c:pt idx="35">
                  <c:v>23'44'</c:v>
                </c:pt>
                <c:pt idx="36">
                  <c:v>33'44'</c:v>
                </c:pt>
                <c:pt idx="37">
                  <c:v>22'33'4</c:v>
                </c:pt>
                <c:pt idx="38">
                  <c:v>22'33'5</c:v>
                </c:pt>
                <c:pt idx="39">
                  <c:v>22'33'6</c:v>
                </c:pt>
                <c:pt idx="40">
                  <c:v>22'344'</c:v>
                </c:pt>
                <c:pt idx="41">
                  <c:v>22'345</c:v>
                </c:pt>
                <c:pt idx="42">
                  <c:v>22'34'5</c:v>
                </c:pt>
                <c:pt idx="43">
                  <c:v>22'355'</c:v>
                </c:pt>
                <c:pt idx="44">
                  <c:v>22'35'6</c:v>
                </c:pt>
                <c:pt idx="45">
                  <c:v>233'44'</c:v>
                </c:pt>
                <c:pt idx="46">
                  <c:v>233'4'5</c:v>
                </c:pt>
                <c:pt idx="47">
                  <c:v>233'4'6</c:v>
                </c:pt>
                <c:pt idx="48">
                  <c:v>23'44'5</c:v>
                </c:pt>
                <c:pt idx="49">
                  <c:v>22'33'44'</c:v>
                </c:pt>
                <c:pt idx="50">
                  <c:v>22'33'45</c:v>
                </c:pt>
                <c:pt idx="51">
                  <c:v>22'33'45'</c:v>
                </c:pt>
                <c:pt idx="52">
                  <c:v>22'33'46'</c:v>
                </c:pt>
                <c:pt idx="53">
                  <c:v>22'33'56</c:v>
                </c:pt>
                <c:pt idx="54">
                  <c:v>22'33'56'</c:v>
                </c:pt>
                <c:pt idx="55">
                  <c:v>22'33'66'</c:v>
                </c:pt>
                <c:pt idx="56">
                  <c:v>22'344'5</c:v>
                </c:pt>
                <c:pt idx="57">
                  <c:v>22'3455'</c:v>
                </c:pt>
                <c:pt idx="58">
                  <c:v>22'345'6</c:v>
                </c:pt>
                <c:pt idx="59">
                  <c:v>22'34'55'</c:v>
                </c:pt>
                <c:pt idx="60">
                  <c:v>22'34'56</c:v>
                </c:pt>
                <c:pt idx="61">
                  <c:v>22'44'55'</c:v>
                </c:pt>
                <c:pt idx="62">
                  <c:v>233'44'5</c:v>
                </c:pt>
                <c:pt idx="63">
                  <c:v>233'44'6</c:v>
                </c:pt>
                <c:pt idx="64">
                  <c:v>233'4'5'6</c:v>
                </c:pt>
                <c:pt idx="65">
                  <c:v>23'44'55'</c:v>
                </c:pt>
                <c:pt idx="66">
                  <c:v>22'33'44'5</c:v>
                </c:pt>
                <c:pt idx="67">
                  <c:v>22'33'44'6</c:v>
                </c:pt>
                <c:pt idx="68">
                  <c:v>22'33'455'</c:v>
                </c:pt>
                <c:pt idx="69">
                  <c:v>22'33'456'</c:v>
                </c:pt>
                <c:pt idx="70">
                  <c:v>22'33'466'</c:v>
                </c:pt>
                <c:pt idx="71">
                  <c:v>22'33'45'6'</c:v>
                </c:pt>
                <c:pt idx="72">
                  <c:v>22'33'55'6</c:v>
                </c:pt>
                <c:pt idx="73">
                  <c:v>22'33'566'</c:v>
                </c:pt>
                <c:pt idx="74">
                  <c:v>22'344'55'</c:v>
                </c:pt>
                <c:pt idx="75">
                  <c:v>22'344'5'6</c:v>
                </c:pt>
                <c:pt idx="76">
                  <c:v>22'34'55'6</c:v>
                </c:pt>
                <c:pt idx="77">
                  <c:v>233'44'56</c:v>
                </c:pt>
                <c:pt idx="78">
                  <c:v>22'33'44'55'</c:v>
                </c:pt>
                <c:pt idx="79">
                  <c:v>22'33'44'56</c:v>
                </c:pt>
                <c:pt idx="80">
                  <c:v>22'33'44'56'</c:v>
                </c:pt>
                <c:pt idx="81">
                  <c:v>22'33'455'6</c:v>
                </c:pt>
                <c:pt idx="82">
                  <c:v>22'33'45'66'</c:v>
                </c:pt>
                <c:pt idx="83">
                  <c:v>22'33'55'66'</c:v>
                </c:pt>
                <c:pt idx="84">
                  <c:v>22'344'55'6</c:v>
                </c:pt>
                <c:pt idx="85">
                  <c:v>22'33'44'55'6</c:v>
                </c:pt>
                <c:pt idx="86">
                  <c:v>22'33'44'566'</c:v>
                </c:pt>
                <c:pt idx="87">
                  <c:v>22'33'455'66'</c:v>
                </c:pt>
                <c:pt idx="88">
                  <c:v>deca</c:v>
                </c:pt>
              </c:strCache>
            </c:strRef>
          </c:cat>
          <c:val>
            <c:numRef>
              <c:f>'F2 congeners'!$D$5:$D$93</c:f>
              <c:numCache>
                <c:formatCode>0.0%</c:formatCode>
                <c:ptCount val="89"/>
                <c:pt idx="0">
                  <c:v>1.4981222222222221E-3</c:v>
                </c:pt>
                <c:pt idx="1">
                  <c:v>3.5643666666666739E-3</c:v>
                </c:pt>
                <c:pt idx="2">
                  <c:v>2.8094666666666672E-3</c:v>
                </c:pt>
                <c:pt idx="3">
                  <c:v>4.7292888888888991E-4</c:v>
                </c:pt>
                <c:pt idx="4">
                  <c:v>1.077911111111112E-3</c:v>
                </c:pt>
                <c:pt idx="5">
                  <c:v>2.3755111111111177E-6</c:v>
                </c:pt>
                <c:pt idx="6">
                  <c:v>3.2637444444444511E-2</c:v>
                </c:pt>
                <c:pt idx="7">
                  <c:v>2.7390000000000045E-3</c:v>
                </c:pt>
                <c:pt idx="8">
                  <c:v>3.2518222222222286E-3</c:v>
                </c:pt>
                <c:pt idx="9">
                  <c:v>1.1897111111111133E-2</c:v>
                </c:pt>
                <c:pt idx="10">
                  <c:v>7.5162333333333546E-3</c:v>
                </c:pt>
                <c:pt idx="11">
                  <c:v>3.2625666666666777E-5</c:v>
                </c:pt>
                <c:pt idx="12">
                  <c:v>6.3520777777777782E-3</c:v>
                </c:pt>
                <c:pt idx="13">
                  <c:v>6.8338666666666733E-3</c:v>
                </c:pt>
                <c:pt idx="14">
                  <c:v>1.9820555555555616E-3</c:v>
                </c:pt>
                <c:pt idx="15">
                  <c:v>2.7088444444444489E-3</c:v>
                </c:pt>
                <c:pt idx="16">
                  <c:v>1.4215888888888901E-3</c:v>
                </c:pt>
                <c:pt idx="17">
                  <c:v>7.5545555555555559E-4</c:v>
                </c:pt>
                <c:pt idx="18">
                  <c:v>6.8622555555555558E-3</c:v>
                </c:pt>
                <c:pt idx="19">
                  <c:v>1.431111111111113E-3</c:v>
                </c:pt>
                <c:pt idx="20">
                  <c:v>1.4629000000000001E-3</c:v>
                </c:pt>
                <c:pt idx="21">
                  <c:v>2.2897222222222328E-5</c:v>
                </c:pt>
                <c:pt idx="22">
                  <c:v>9.9631000000000264E-4</c:v>
                </c:pt>
                <c:pt idx="23" formatCode="0%">
                  <c:v>0.51131777777777665</c:v>
                </c:pt>
                <c:pt idx="24" formatCode="0%">
                  <c:v>0.18887555555555555</c:v>
                </c:pt>
                <c:pt idx="25">
                  <c:v>2.1550333333333342E-3</c:v>
                </c:pt>
                <c:pt idx="26">
                  <c:v>7.0587333333333542E-4</c:v>
                </c:pt>
                <c:pt idx="27">
                  <c:v>1.5195444444444444E-2</c:v>
                </c:pt>
                <c:pt idx="28">
                  <c:v>1.6025222222222245E-3</c:v>
                </c:pt>
                <c:pt idx="29">
                  <c:v>1.3312666666666667E-2</c:v>
                </c:pt>
                <c:pt idx="30">
                  <c:v>1.6562000000000049E-4</c:v>
                </c:pt>
                <c:pt idx="31">
                  <c:v>1.9835777777777821E-3</c:v>
                </c:pt>
                <c:pt idx="32">
                  <c:v>6.4660444444444664E-6</c:v>
                </c:pt>
                <c:pt idx="33">
                  <c:v>1.3960333333333361E-2</c:v>
                </c:pt>
                <c:pt idx="34">
                  <c:v>2.0130444444444442E-3</c:v>
                </c:pt>
                <c:pt idx="35">
                  <c:v>2.7277333333333401E-3</c:v>
                </c:pt>
                <c:pt idx="36">
                  <c:v>2.1510111111111164E-4</c:v>
                </c:pt>
                <c:pt idx="37">
                  <c:v>1.3519666666666681E-3</c:v>
                </c:pt>
                <c:pt idx="38">
                  <c:v>2.4090666666666729E-6</c:v>
                </c:pt>
                <c:pt idx="39">
                  <c:v>5.0247444444444494E-3</c:v>
                </c:pt>
                <c:pt idx="40">
                  <c:v>1.9561444444444486E-3</c:v>
                </c:pt>
                <c:pt idx="41">
                  <c:v>1.1608444444444447E-2</c:v>
                </c:pt>
                <c:pt idx="42">
                  <c:v>1.3553222222222222E-2</c:v>
                </c:pt>
                <c:pt idx="43">
                  <c:v>2.5693888888888932E-3</c:v>
                </c:pt>
                <c:pt idx="44">
                  <c:v>1.381944444444444E-2</c:v>
                </c:pt>
                <c:pt idx="45">
                  <c:v>3.4619000000000056E-3</c:v>
                </c:pt>
                <c:pt idx="46">
                  <c:v>3.5443666666666805E-6</c:v>
                </c:pt>
                <c:pt idx="47">
                  <c:v>1.3438555555555561E-2</c:v>
                </c:pt>
                <c:pt idx="48">
                  <c:v>1.0227999999999998E-2</c:v>
                </c:pt>
                <c:pt idx="49">
                  <c:v>1.2363222222222241E-3</c:v>
                </c:pt>
                <c:pt idx="50">
                  <c:v>1.1215333333333341E-2</c:v>
                </c:pt>
                <c:pt idx="51">
                  <c:v>3.6999888888888938E-4</c:v>
                </c:pt>
                <c:pt idx="52">
                  <c:v>3.0191444444444479E-3</c:v>
                </c:pt>
                <c:pt idx="53">
                  <c:v>4.1615000000000001E-4</c:v>
                </c:pt>
                <c:pt idx="54">
                  <c:v>3.9079333333333407E-3</c:v>
                </c:pt>
                <c:pt idx="55">
                  <c:v>1.9654000000000039E-3</c:v>
                </c:pt>
                <c:pt idx="56">
                  <c:v>2.3787333333333356E-4</c:v>
                </c:pt>
                <c:pt idx="57">
                  <c:v>4.6505111111111121E-4</c:v>
                </c:pt>
                <c:pt idx="58">
                  <c:v>1.7615999999999997E-4</c:v>
                </c:pt>
                <c:pt idx="59">
                  <c:v>8.4093000000000178E-4</c:v>
                </c:pt>
                <c:pt idx="60">
                  <c:v>8.2691666666666747E-3</c:v>
                </c:pt>
                <c:pt idx="61">
                  <c:v>9.4981444444444448E-3</c:v>
                </c:pt>
                <c:pt idx="62">
                  <c:v>1.6714666666666688E-3</c:v>
                </c:pt>
                <c:pt idx="63">
                  <c:v>5.5233333333333501E-4</c:v>
                </c:pt>
                <c:pt idx="64">
                  <c:v>6.6566000000000129E-4</c:v>
                </c:pt>
                <c:pt idx="65">
                  <c:v>1.199644444444446E-4</c:v>
                </c:pt>
                <c:pt idx="66">
                  <c:v>1.6691222222222247E-3</c:v>
                </c:pt>
                <c:pt idx="67">
                  <c:v>2.2074444444444491E-4</c:v>
                </c:pt>
                <c:pt idx="68">
                  <c:v>8.653922222222257E-6</c:v>
                </c:pt>
                <c:pt idx="69">
                  <c:v>1.0476222222222222E-3</c:v>
                </c:pt>
                <c:pt idx="70">
                  <c:v>4.0012444444444606E-4</c:v>
                </c:pt>
                <c:pt idx="71">
                  <c:v>9.2515111111111123E-4</c:v>
                </c:pt>
                <c:pt idx="72">
                  <c:v>1.3730777777777804E-3</c:v>
                </c:pt>
                <c:pt idx="73">
                  <c:v>1.7838444444444447E-3</c:v>
                </c:pt>
                <c:pt idx="74">
                  <c:v>4.3297666666666694E-3</c:v>
                </c:pt>
                <c:pt idx="75">
                  <c:v>1.8456555555555587E-3</c:v>
                </c:pt>
                <c:pt idx="76">
                  <c:v>3.803322222222232E-3</c:v>
                </c:pt>
                <c:pt idx="77">
                  <c:v>2.8425333333333391E-5</c:v>
                </c:pt>
                <c:pt idx="78">
                  <c:v>1.1866666666666703E-3</c:v>
                </c:pt>
                <c:pt idx="79">
                  <c:v>3.0024666666666718E-5</c:v>
                </c:pt>
                <c:pt idx="80">
                  <c:v>1.0799333333333333E-3</c:v>
                </c:pt>
                <c:pt idx="81">
                  <c:v>2.3664999999999997E-3</c:v>
                </c:pt>
                <c:pt idx="82">
                  <c:v>6.3822111111111295E-4</c:v>
                </c:pt>
                <c:pt idx="83">
                  <c:v>1.1410000000000025E-3</c:v>
                </c:pt>
                <c:pt idx="84">
                  <c:v>1.3968111111111144E-3</c:v>
                </c:pt>
                <c:pt idx="85">
                  <c:v>4.188344444444455E-5</c:v>
                </c:pt>
                <c:pt idx="86">
                  <c:v>8.1397222222222496E-5</c:v>
                </c:pt>
                <c:pt idx="87">
                  <c:v>3.222900000000009E-4</c:v>
                </c:pt>
                <c:pt idx="88">
                  <c:v>6.7342222222222455E-5</c:v>
                </c:pt>
              </c:numCache>
            </c:numRef>
          </c:val>
        </c:ser>
        <c:axId val="101383168"/>
        <c:axId val="101393152"/>
      </c:barChart>
      <c:catAx>
        <c:axId val="101383168"/>
        <c:scaling>
          <c:orientation val="minMax"/>
        </c:scaling>
        <c:axPos val="b"/>
        <c:numFmt formatCode="@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01393152"/>
        <c:crosses val="autoZero"/>
        <c:auto val="1"/>
        <c:lblAlgn val="ctr"/>
        <c:lblOffset val="100"/>
        <c:tickLblSkip val="1"/>
      </c:catAx>
      <c:valAx>
        <c:axId val="1013931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in factor 4</a:t>
                </a:r>
                <a:endParaRPr lang="en-US"/>
              </a:p>
            </c:rich>
          </c:tx>
          <c:layout/>
        </c:title>
        <c:numFmt formatCode="0%" sourceLinked="0"/>
        <c:tickLblPos val="nextTo"/>
        <c:crossAx val="101383168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2"/>
  <c:chart>
    <c:plotArea>
      <c:layout/>
      <c:pieChart>
        <c:varyColors val="1"/>
        <c:ser>
          <c:idx val="0"/>
          <c:order val="0"/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chemeClr val="bg1"/>
              </a:solidFill>
            </c:spPr>
          </c:dPt>
          <c:dPt>
            <c:idx val="5"/>
            <c:spPr>
              <a:solidFill>
                <a:srgbClr val="FF0000"/>
              </a:solidFill>
            </c:spPr>
          </c:dPt>
          <c:dPt>
            <c:idx val="6"/>
            <c:spPr>
              <a:solidFill>
                <a:srgbClr val="FF66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Val val="1"/>
            <c:showLeaderLines val="1"/>
          </c:dLbls>
          <c:cat>
            <c:strRef>
              <c:f>loads!$B$143:$B$149</c:f>
              <c:strCache>
                <c:ptCount val="7"/>
                <c:pt idx="0">
                  <c:v>A1248</c:v>
                </c:pt>
                <c:pt idx="1">
                  <c:v>A1254</c:v>
                </c:pt>
                <c:pt idx="2">
                  <c:v>A1260</c:v>
                </c:pt>
                <c:pt idx="3">
                  <c:v>PCB 11</c:v>
                </c:pt>
                <c:pt idx="4">
                  <c:v>PCB 209</c:v>
                </c:pt>
                <c:pt idx="5">
                  <c:v>Full dechlor</c:v>
                </c:pt>
                <c:pt idx="6">
                  <c:v>PCBs 47 &amp; 51</c:v>
                </c:pt>
              </c:strCache>
            </c:strRef>
          </c:cat>
          <c:val>
            <c:numRef>
              <c:f>loads!$C$143:$C$149</c:f>
              <c:numCache>
                <c:formatCode>0%</c:formatCode>
                <c:ptCount val="7"/>
                <c:pt idx="0">
                  <c:v>0.25457130666916156</c:v>
                </c:pt>
                <c:pt idx="1">
                  <c:v>0.26811833798795043</c:v>
                </c:pt>
                <c:pt idx="2">
                  <c:v>0.21075251709502849</c:v>
                </c:pt>
                <c:pt idx="3">
                  <c:v>6.6640011702432306E-2</c:v>
                </c:pt>
                <c:pt idx="4">
                  <c:v>1.5480227025966221E-2</c:v>
                </c:pt>
                <c:pt idx="5">
                  <c:v>0.14822143842238675</c:v>
                </c:pt>
                <c:pt idx="6">
                  <c:v>3.6216161097076142E-2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5808459989013033"/>
          <c:y val="8.9743770264011133E-2"/>
          <c:w val="0.69556025369979169"/>
          <c:h val="0.75641215047112997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6.8028240655964495E-2"/>
                  <c:y val="-6.1436705027256323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</c:trendlineLbl>
          </c:trendline>
          <c:xVal>
            <c:numRef>
              <c:f>WWTPs!$U$3:$U$48</c:f>
              <c:numCache>
                <c:formatCode>General</c:formatCode>
                <c:ptCount val="46"/>
                <c:pt idx="0">
                  <c:v>8.6583965712894528</c:v>
                </c:pt>
                <c:pt idx="1">
                  <c:v>9.3167878904765047</c:v>
                </c:pt>
                <c:pt idx="2">
                  <c:v>9.2947318825578638</c:v>
                </c:pt>
                <c:pt idx="3">
                  <c:v>9.1934878117478043</c:v>
                </c:pt>
                <c:pt idx="4">
                  <c:v>9.4636635315878461</c:v>
                </c:pt>
                <c:pt idx="5">
                  <c:v>9.4324191711243728</c:v>
                </c:pt>
                <c:pt idx="6">
                  <c:v>8.8006105696450625</c:v>
                </c:pt>
                <c:pt idx="7">
                  <c:v>10.867187708286426</c:v>
                </c:pt>
                <c:pt idx="8">
                  <c:v>9.1435250853641676</c:v>
                </c:pt>
                <c:pt idx="9">
                  <c:v>7.0782035594446597</c:v>
                </c:pt>
                <c:pt idx="10">
                  <c:v>8.9090474695119788</c:v>
                </c:pt>
                <c:pt idx="11">
                  <c:v>9.9855074082786341</c:v>
                </c:pt>
                <c:pt idx="12">
                  <c:v>8.5236261201156953</c:v>
                </c:pt>
                <c:pt idx="13">
                  <c:v>9.5383493769363987</c:v>
                </c:pt>
                <c:pt idx="14">
                  <c:v>9.2195906143120006</c:v>
                </c:pt>
                <c:pt idx="15">
                  <c:v>9.0782781648282143</c:v>
                </c:pt>
                <c:pt idx="16">
                  <c:v>10.366308562780929</c:v>
                </c:pt>
                <c:pt idx="17">
                  <c:v>8.9956255629977306</c:v>
                </c:pt>
                <c:pt idx="18">
                  <c:v>10.116814399657954</c:v>
                </c:pt>
                <c:pt idx="19">
                  <c:v>8.6881840736521934</c:v>
                </c:pt>
                <c:pt idx="20">
                  <c:v>10.316500627320059</c:v>
                </c:pt>
                <c:pt idx="21">
                  <c:v>10.012976640347254</c:v>
                </c:pt>
                <c:pt idx="22">
                  <c:v>8.908010436314699</c:v>
                </c:pt>
                <c:pt idx="23">
                  <c:v>9.684477412614644</c:v>
                </c:pt>
                <c:pt idx="24">
                  <c:v>9.7230358882702923</c:v>
                </c:pt>
                <c:pt idx="25">
                  <c:v>9.6270381745106519</c:v>
                </c:pt>
                <c:pt idx="26">
                  <c:v>9.7424693595923308</c:v>
                </c:pt>
                <c:pt idx="27">
                  <c:v>10.587567399606597</c:v>
                </c:pt>
                <c:pt idx="28">
                  <c:v>9.1874309856687528</c:v>
                </c:pt>
                <c:pt idx="29">
                  <c:v>8.6383061111775685</c:v>
                </c:pt>
                <c:pt idx="30">
                  <c:v>9.2676140860781331</c:v>
                </c:pt>
                <c:pt idx="31">
                  <c:v>7.4989786850371338</c:v>
                </c:pt>
                <c:pt idx="32">
                  <c:v>11.378655689456869</c:v>
                </c:pt>
                <c:pt idx="33">
                  <c:v>11.075325092016723</c:v>
                </c:pt>
                <c:pt idx="34">
                  <c:v>11.38666108286195</c:v>
                </c:pt>
                <c:pt idx="35">
                  <c:v>9.112148959152151</c:v>
                </c:pt>
                <c:pt idx="36">
                  <c:v>8.3592073663761024</c:v>
                </c:pt>
                <c:pt idx="37">
                  <c:v>8.4035718332265894</c:v>
                </c:pt>
                <c:pt idx="38">
                  <c:v>8.9161646782806727</c:v>
                </c:pt>
                <c:pt idx="39">
                  <c:v>10.239126256494519</c:v>
                </c:pt>
                <c:pt idx="40">
                  <c:v>9.7990747819595168</c:v>
                </c:pt>
                <c:pt idx="41">
                  <c:v>10.993867479376165</c:v>
                </c:pt>
                <c:pt idx="42">
                  <c:v>10.615904233333676</c:v>
                </c:pt>
                <c:pt idx="43">
                  <c:v>9.4414393639283567</c:v>
                </c:pt>
                <c:pt idx="44">
                  <c:v>8.8323744710317289</c:v>
                </c:pt>
                <c:pt idx="45">
                  <c:v>9.3708582896426513</c:v>
                </c:pt>
              </c:numCache>
            </c:numRef>
          </c:xVal>
          <c:yVal>
            <c:numRef>
              <c:f>WWTPs!$H$3:$H$48</c:f>
              <c:numCache>
                <c:formatCode>0%</c:formatCode>
                <c:ptCount val="46"/>
                <c:pt idx="0">
                  <c:v>8.9626194519003613E-4</c:v>
                </c:pt>
                <c:pt idx="1">
                  <c:v>2.1159521454922826E-2</c:v>
                </c:pt>
                <c:pt idx="2">
                  <c:v>1.6053587130029679E-2</c:v>
                </c:pt>
                <c:pt idx="3">
                  <c:v>3.2389673605677356E-2</c:v>
                </c:pt>
                <c:pt idx="4">
                  <c:v>5.5863405372579633E-3</c:v>
                </c:pt>
                <c:pt idx="5">
                  <c:v>3.2918340400383099E-2</c:v>
                </c:pt>
                <c:pt idx="6">
                  <c:v>1.4329666682638726E-2</c:v>
                </c:pt>
                <c:pt idx="7">
                  <c:v>0.10933103135406257</c:v>
                </c:pt>
                <c:pt idx="8">
                  <c:v>1.2512945565909128E-2</c:v>
                </c:pt>
                <c:pt idx="9">
                  <c:v>9.2966688590694221E-2</c:v>
                </c:pt>
                <c:pt idx="10">
                  <c:v>3.9633602780174158E-2</c:v>
                </c:pt>
                <c:pt idx="11">
                  <c:v>3.3059372167908802E-2</c:v>
                </c:pt>
                <c:pt idx="12">
                  <c:v>3.6790701106877342E-2</c:v>
                </c:pt>
                <c:pt idx="13">
                  <c:v>2.6799459335071527E-2</c:v>
                </c:pt>
                <c:pt idx="14">
                  <c:v>0.24173358637332423</c:v>
                </c:pt>
                <c:pt idx="15">
                  <c:v>2.0188116728239752E-2</c:v>
                </c:pt>
                <c:pt idx="16">
                  <c:v>3.8514951459380553E-2</c:v>
                </c:pt>
                <c:pt idx="17">
                  <c:v>4.4154523924724409E-2</c:v>
                </c:pt>
                <c:pt idx="18">
                  <c:v>2.0940288149042148E-2</c:v>
                </c:pt>
                <c:pt idx="19">
                  <c:v>5.9393086175665317E-3</c:v>
                </c:pt>
                <c:pt idx="20">
                  <c:v>1.5890937545792832E-2</c:v>
                </c:pt>
                <c:pt idx="21">
                  <c:v>6.5256547118156871E-2</c:v>
                </c:pt>
                <c:pt idx="22">
                  <c:v>2.3997298603943524E-2</c:v>
                </c:pt>
                <c:pt idx="23">
                  <c:v>2.5225959085636442E-2</c:v>
                </c:pt>
                <c:pt idx="24">
                  <c:v>3.8980644929100444E-2</c:v>
                </c:pt>
                <c:pt idx="25">
                  <c:v>6.0039449904028534E-2</c:v>
                </c:pt>
                <c:pt idx="26">
                  <c:v>2.9883603085900417E-2</c:v>
                </c:pt>
                <c:pt idx="27">
                  <c:v>6.9638046409629589E-2</c:v>
                </c:pt>
                <c:pt idx="28">
                  <c:v>3.959450755146459E-2</c:v>
                </c:pt>
                <c:pt idx="29">
                  <c:v>8.2277696522657824E-3</c:v>
                </c:pt>
                <c:pt idx="30">
                  <c:v>5.883169609419433E-3</c:v>
                </c:pt>
                <c:pt idx="31">
                  <c:v>2.3153850751126201E-4</c:v>
                </c:pt>
                <c:pt idx="32">
                  <c:v>0.10714785166817709</c:v>
                </c:pt>
                <c:pt idx="33">
                  <c:v>0.22055179403377312</c:v>
                </c:pt>
                <c:pt idx="34">
                  <c:v>0.19326189379534359</c:v>
                </c:pt>
                <c:pt idx="35">
                  <c:v>5.753567526688143E-3</c:v>
                </c:pt>
                <c:pt idx="36">
                  <c:v>2.3576354622063554E-2</c:v>
                </c:pt>
                <c:pt idx="37">
                  <c:v>5.6930539709838194E-3</c:v>
                </c:pt>
                <c:pt idx="38">
                  <c:v>8.8207041250277073E-3</c:v>
                </c:pt>
                <c:pt idx="39">
                  <c:v>3.9857949566823331E-3</c:v>
                </c:pt>
                <c:pt idx="40">
                  <c:v>3.5198934580206319E-3</c:v>
                </c:pt>
                <c:pt idx="41">
                  <c:v>0.17266689582858633</c:v>
                </c:pt>
                <c:pt idx="42">
                  <c:v>3.8542331243309136E-2</c:v>
                </c:pt>
                <c:pt idx="43">
                  <c:v>9.7124888750732691E-3</c:v>
                </c:pt>
                <c:pt idx="44">
                  <c:v>2.3345272254897156E-2</c:v>
                </c:pt>
                <c:pt idx="45">
                  <c:v>2.698100563224105E-2</c:v>
                </c:pt>
              </c:numCache>
            </c:numRef>
          </c:yVal>
        </c:ser>
        <c:axId val="101419648"/>
        <c:axId val="101442304"/>
      </c:scatterChart>
      <c:valAx>
        <c:axId val="101419648"/>
        <c:scaling>
          <c:orientation val="minMax"/>
          <c:min val="7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aseline="0"/>
                  <a:t>Log flow rate (L/y)</a:t>
                </a:r>
              </a:p>
            </c:rich>
          </c:tx>
          <c:layout>
            <c:manualLayout>
              <c:xMode val="edge"/>
              <c:yMode val="edge"/>
              <c:x val="0.42494714587737842"/>
              <c:y val="0.9256434484151052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442304"/>
        <c:crosses val="autoZero"/>
        <c:crossBetween val="midCat"/>
      </c:valAx>
      <c:valAx>
        <c:axId val="101442304"/>
        <c:scaling>
          <c:orientation val="minMax"/>
          <c:max val="0.25"/>
          <c:min val="0"/>
        </c:scaling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aseline="0"/>
                  <a:t>% Factor 2 in effluent</a:t>
                </a:r>
              </a:p>
            </c:rich>
          </c:tx>
          <c:layout>
            <c:manualLayout>
              <c:xMode val="edge"/>
              <c:yMode val="edge"/>
              <c:x val="3.7350246652572291E-2"/>
              <c:y val="0.28718029477084861"/>
            </c:manualLayout>
          </c:layout>
          <c:spPr>
            <a:noFill/>
            <a:ln w="25400">
              <a:noFill/>
            </a:ln>
          </c:spPr>
        </c:title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41964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0.38649</cdr:x>
      <cdr:y>0.12607</cdr:y>
    </cdr:from>
    <cdr:to>
      <cdr:x>0.93775</cdr:x>
      <cdr:y>0.57485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3154868" y="302596"/>
          <a:ext cx="4499950" cy="10772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en-US" dirty="0" smtClean="0"/>
            <a:t>Factor 4 – partial dechlorination</a:t>
          </a:r>
          <a:br>
            <a:rPr lang="en-US" dirty="0" smtClean="0"/>
          </a:br>
          <a:r>
            <a:rPr lang="en-US" sz="2000" dirty="0" smtClean="0"/>
            <a:t>to tetra congeners </a:t>
          </a:r>
          <a:br>
            <a:rPr lang="en-US" sz="2000" dirty="0" smtClean="0"/>
          </a:br>
          <a:r>
            <a:rPr lang="en-US" sz="2000" dirty="0" smtClean="0"/>
            <a:t>(mostly PCBs 44+47+65 and 45+51)</a:t>
          </a:r>
          <a:endParaRPr lang="en-US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D80673A-7564-4762-99A0-5DED79F9C2D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06997-7B92-4921-84A2-2A8F764E37B1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E5757-2471-4CC7-A2FE-7B06E4F0DF8C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673A-7564-4762-99A0-5DED79F9C2DC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7AA75-3824-4725-A087-E984BE01B323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To identify the sources and their profiles, </a:t>
            </a:r>
            <a:r>
              <a:rPr lang="en-US" altLang="zh-CN">
                <a:solidFill>
                  <a:schemeClr val="bg1"/>
                </a:solidFill>
              </a:rPr>
              <a:t>factor analysis is widely </a:t>
            </a:r>
            <a:r>
              <a:rPr lang="en-US" altLang="zh-CN"/>
              <a:t>used to extract the sources information. PMF assumes that a m×n data matrix X, with m constituents of interest and n number of observations, can be </a:t>
            </a:r>
            <a:r>
              <a:rPr lang="en-US" altLang="zh-CN" b="1"/>
              <a:t>factored into</a:t>
            </a:r>
            <a:r>
              <a:rPr lang="en-US" altLang="zh-CN"/>
              <a:t> the source contribution matrixesG (mXp) and  source profile matrix F(pXn) with a residue matrix E(mXn). The task of PMF is expressed as minimizing the sum of squares</a:t>
            </a:r>
          </a:p>
          <a:p>
            <a:r>
              <a:rPr lang="en-US" altLang="zh-CN"/>
              <a:t>The task of PMF is expressed as minimizing the sum of squares. Here Sij is the estimated uncertainty for each Xij . The algorithm for Q uses an </a:t>
            </a:r>
            <a:r>
              <a:rPr lang="en-US" altLang="zh-CN" b="1"/>
              <a:t>iterative least-squares methodology</a:t>
            </a:r>
            <a:r>
              <a:rPr lang="en-US" altLang="zh-CN"/>
              <a:t> that simultaneously varies the G and F matrices. In this study, the measured gas and particle phase concentration of PCBs were combined to avoid problems associated with partitioning. The overall PCB concentration uncertainty estimate consisted of the </a:t>
            </a:r>
            <a:r>
              <a:rPr lang="en-US" altLang="zh-CN" b="1"/>
              <a:t>propagated error estimates of both the gas- and particle- phase PCB concentrations</a:t>
            </a:r>
            <a:r>
              <a:rPr lang="en-US" altLang="zh-CN"/>
              <a:t>, and are calculated  by the equation:</a:t>
            </a:r>
          </a:p>
          <a:p>
            <a:r>
              <a:rPr lang="en-US" altLang="zh-CN"/>
              <a:t>The items involved in the consideration include the precision of sampling volume, extraction efficiency and instrument detection limit.</a:t>
            </a:r>
          </a:p>
          <a:p>
            <a:pPr algn="just">
              <a:spcBef>
                <a:spcPct val="50000"/>
              </a:spcBef>
            </a:pPr>
            <a:endParaRPr lang="en-US" altLang="zh-CN"/>
          </a:p>
          <a:p>
            <a:endParaRPr lang="en-US" altLang="zh-CN"/>
          </a:p>
          <a:p>
            <a:pPr>
              <a:spcBef>
                <a:spcPct val="50000"/>
              </a:spcBef>
            </a:pPr>
            <a:r>
              <a:rPr lang="en-US" altLang="zh-CN"/>
              <a:t>s method, </a:t>
            </a:r>
            <a:r>
              <a:rPr lang="en-US" altLang="zh-CN" b="1"/>
              <a:t>utilizing error estimates of the data to provide optimum data point scaling</a:t>
            </a:r>
            <a:r>
              <a:rPr lang="en-US" altLang="zh-CN"/>
              <a:t> was used to obtain information about possible sources of the aerosol sampling.</a:t>
            </a:r>
          </a:p>
          <a:p>
            <a:r>
              <a:rPr lang="en-US" altLang="zh-CN"/>
              <a:t>     The distinct advantages of PMF over PCA are that non-negative constraints are built in PMF models and </a:t>
            </a:r>
            <a:r>
              <a:rPr lang="en-US" altLang="zh-CN" b="1"/>
              <a:t>PMF does not rely on the information from the correlation  matrix but utilizes a point-by-point least squares minimization scheme.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5F262-6E38-4A4D-95E5-E63C02086069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673A-7564-4762-99A0-5DED79F9C2DC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673A-7564-4762-99A0-5DED79F9C2DC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673A-7564-4762-99A0-5DED79F9C2DC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PPT_intropage_pr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DAFD29-5560-4945-92BB-BB6BC898088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8DDDCA-63CC-4AE3-870D-3001E8D68D8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6AB8D7-56C7-42AC-AFEA-9E6A79843F1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5339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23DE26-05F7-40C6-ADE2-36AC6634621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48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9B6BD8-77BA-4114-811F-CC99D59B234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613614-4AEC-48FD-BCBF-5BD424ECAB8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486C86-DD46-4816-832E-955A6ED97B1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AC5BE5-F78E-4E84-9107-27900D28B6A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AB2757-2D4B-476A-9BFB-F6DC8C4882F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DA6FB5-093A-4082-9D07-9FF230162C1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975BF-A35F-4BC6-A305-A11EF097421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E00218-3106-429D-8DCB-2AB8C2D08A5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AA9923-CB7C-4725-B8C1-92981172703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5F5F5F"/>
                </a:solidFill>
                <a:ea typeface="SimSun" pitchFamily="2" charset="-122"/>
              </a:defRPr>
            </a:lvl1pPr>
          </a:lstStyle>
          <a:p>
            <a:fld id="{0F5E7F74-8D82-4DCD-A59D-76B772202F56}" type="slidenum">
              <a:rPr lang="zh-CN" altLang="en-US"/>
              <a:pPr/>
              <a:t>‹#›</a:t>
            </a:fld>
            <a:endParaRPr lang="en-US" altLang="zh-CN"/>
          </a:p>
        </p:txBody>
      </p:sp>
      <p:pic>
        <p:nvPicPr>
          <p:cNvPr id="150533" name="Picture 5" descr="RU_units-banner_red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Excel_97-2003_Worksheet3.xls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Microsoft_Office_Excel_97-2003_Worksheet5.xls"/><Relationship Id="rId4" Type="http://schemas.openxmlformats.org/officeDocument/2006/relationships/oleObject" Target="../embeddings/Microsoft_Office_Excel_97-2003_Worksheet4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16.png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audio13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oleObject" Target="../embeddings/Microsoft_Office_Excel_97-2003_Worksheet6.xls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6.wav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3181"/>
            <a:ext cx="9144000" cy="2212164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Evidence for microbial dechlorination of PCBs in sewers, landfills, and contaminated sites</a:t>
            </a:r>
            <a:endParaRPr lang="en-US" altLang="zh-CN" sz="3400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4267200"/>
            <a:ext cx="5975755" cy="6985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Lisa A. </a:t>
            </a:r>
            <a:r>
              <a:rPr lang="en-US" altLang="zh-CN" dirty="0" err="1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Rodenburg</a:t>
            </a:r>
            <a:r>
              <a:rPr lang="en-US" altLang="zh-CN" dirty="0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, Donna E. Fennell, </a:t>
            </a:r>
            <a:r>
              <a:rPr lang="en-US" altLang="zh-CN" dirty="0" err="1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Songyan</a:t>
            </a:r>
            <a:r>
              <a:rPr lang="en-US" altLang="zh-CN" dirty="0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 Du, Greg </a:t>
            </a:r>
            <a:r>
              <a:rPr lang="en-US" altLang="zh-CN" dirty="0" err="1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Cavallo</a:t>
            </a:r>
            <a:endParaRPr lang="en-US" altLang="zh-CN" dirty="0">
              <a:solidFill>
                <a:schemeClr val="bg1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>
            <a:off x="1974850" y="5100638"/>
            <a:ext cx="513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800">
                <a:solidFill>
                  <a:schemeClr val="bg1"/>
                </a:solidFill>
                <a:ea typeface="SimSun" pitchFamily="2" charset="-122"/>
              </a:rPr>
              <a:t>Department of Environmental Sciences</a:t>
            </a:r>
          </a:p>
          <a:p>
            <a:pPr algn="ctr"/>
            <a:r>
              <a:rPr lang="en-US" altLang="zh-CN" sz="1800">
                <a:solidFill>
                  <a:schemeClr val="bg1"/>
                </a:solidFill>
                <a:ea typeface="SimSun" pitchFamily="2" charset="-122"/>
              </a:rPr>
              <a:t>School of Environmental and Biological Sciences</a:t>
            </a:r>
          </a:p>
        </p:txBody>
      </p:sp>
      <p:pic>
        <p:nvPicPr>
          <p:cNvPr id="9" name="title slide">
            <a:hlinkClick r:id="" action="ppaction://media"/>
          </p:cNvPr>
          <p:cNvPicPr>
            <a:picLocks noRot="1" noChangeAspect="1"/>
          </p:cNvPicPr>
          <p:nvPr>
            <a:wavAudioFile r:embed="rId1" name="title slide"/>
          </p:nvPr>
        </p:nvPicPr>
        <p:blipFill>
          <a:blip r:embed="rId4" cstate="print"/>
          <a:stretch>
            <a:fillRect/>
          </a:stretch>
        </p:blipFill>
        <p:spPr>
          <a:xfrm>
            <a:off x="4215319" y="151589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370" y="349250"/>
            <a:ext cx="2222500" cy="3160713"/>
          </a:xfrm>
        </p:spPr>
        <p:txBody>
          <a:bodyPr/>
          <a:lstStyle/>
          <a:p>
            <a:r>
              <a:rPr lang="en-US" dirty="0" smtClean="0"/>
              <a:t>7 factors: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 look like </a:t>
            </a:r>
            <a:r>
              <a:rPr lang="en-US" dirty="0" err="1" smtClean="0"/>
              <a:t>Aroclors</a:t>
            </a:r>
            <a:endParaRPr lang="en-US" dirty="0"/>
          </a:p>
        </p:txBody>
      </p:sp>
      <p:graphicFrame>
        <p:nvGraphicFramePr>
          <p:cNvPr id="422918" name="Object 6"/>
          <p:cNvGraphicFramePr>
            <a:graphicFrameLocks noChangeAspect="1"/>
          </p:cNvGraphicFramePr>
          <p:nvPr/>
        </p:nvGraphicFramePr>
        <p:xfrm>
          <a:off x="2626232" y="1054573"/>
          <a:ext cx="6105525" cy="1619250"/>
        </p:xfrm>
        <a:graphic>
          <a:graphicData uri="http://schemas.openxmlformats.org/presentationml/2006/ole">
            <p:oleObj spid="_x0000_s422918" name="Chart" r:id="rId4" imgW="6105516" imgH="1466816" progId="Excel.Sheet.8">
              <p:embed/>
            </p:oleObj>
          </a:graphicData>
        </a:graphic>
      </p:graphicFrame>
      <p:graphicFrame>
        <p:nvGraphicFramePr>
          <p:cNvPr id="422920" name="Object 8"/>
          <p:cNvGraphicFramePr>
            <a:graphicFrameLocks noChangeAspect="1"/>
          </p:cNvGraphicFramePr>
          <p:nvPr/>
        </p:nvGraphicFramePr>
        <p:xfrm>
          <a:off x="2607182" y="2623023"/>
          <a:ext cx="6124575" cy="1638300"/>
        </p:xfrm>
        <a:graphic>
          <a:graphicData uri="http://schemas.openxmlformats.org/presentationml/2006/ole">
            <p:oleObj spid="_x0000_s422920" name="Chart" r:id="rId5" imgW="6124547" imgH="1486008" progId="Excel.Sheet.8">
              <p:embed/>
            </p:oleObj>
          </a:graphicData>
        </a:graphic>
      </p:graphicFrame>
      <p:graphicFrame>
        <p:nvGraphicFramePr>
          <p:cNvPr id="422922" name="Object 10"/>
          <p:cNvGraphicFramePr>
            <a:graphicFrameLocks noChangeAspect="1"/>
          </p:cNvGraphicFramePr>
          <p:nvPr/>
        </p:nvGraphicFramePr>
        <p:xfrm>
          <a:off x="2588132" y="4229573"/>
          <a:ext cx="6143625" cy="1657350"/>
        </p:xfrm>
        <a:graphic>
          <a:graphicData uri="http://schemas.openxmlformats.org/presentationml/2006/ole">
            <p:oleObj spid="_x0000_s422922" name="Chart" r:id="rId6" imgW="6143579" imgH="1504886" progId="Excel.Sheet.8">
              <p:embed/>
            </p:oleObj>
          </a:graphicData>
        </a:graphic>
      </p:graphicFrame>
      <p:sp>
        <p:nvSpPr>
          <p:cNvPr id="422925" name="Text Box 13"/>
          <p:cNvSpPr txBox="1">
            <a:spLocks noChangeArrowheads="1"/>
          </p:cNvSpPr>
          <p:nvPr/>
        </p:nvSpPr>
        <p:spPr bwMode="auto">
          <a:xfrm>
            <a:off x="7048399" y="136045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A1248</a:t>
            </a:r>
          </a:p>
        </p:txBody>
      </p: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4803674" y="4603716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A1260</a:t>
            </a:r>
          </a:p>
        </p:txBody>
      </p:sp>
      <p:sp>
        <p:nvSpPr>
          <p:cNvPr id="422927" name="Text Box 15"/>
          <p:cNvSpPr txBox="1">
            <a:spLocks noChangeArrowheads="1"/>
          </p:cNvSpPr>
          <p:nvPr/>
        </p:nvSpPr>
        <p:spPr bwMode="auto">
          <a:xfrm>
            <a:off x="7338911" y="301462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A1254</a:t>
            </a:r>
          </a:p>
        </p:txBody>
      </p:sp>
      <p:pic>
        <p:nvPicPr>
          <p:cNvPr id="9" name="aroclors">
            <a:hlinkClick r:id="" action="ppaction://media"/>
          </p:cNvPr>
          <p:cNvPicPr>
            <a:picLocks noRot="1" noChangeAspect="1"/>
          </p:cNvPicPr>
          <p:nvPr>
            <a:wavAudioFile r:embed="rId2" name="aroclors"/>
          </p:nvPr>
        </p:nvPicPr>
        <p:blipFill>
          <a:blip r:embed="rId7" cstate="print"/>
          <a:stretch>
            <a:fillRect/>
          </a:stretch>
        </p:blipFill>
        <p:spPr>
          <a:xfrm>
            <a:off x="1102468" y="310150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Non-</a:t>
            </a:r>
            <a:r>
              <a:rPr lang="en-US" dirty="0" err="1" smtClean="0"/>
              <a:t>Aroclor</a:t>
            </a:r>
            <a:r>
              <a:rPr lang="en-US" dirty="0" smtClean="0"/>
              <a:t> factors</a:t>
            </a:r>
            <a:endParaRPr lang="en-US" dirty="0"/>
          </a:p>
        </p:txBody>
      </p:sp>
      <p:grpSp>
        <p:nvGrpSpPr>
          <p:cNvPr id="427020" name="Group 12"/>
          <p:cNvGrpSpPr>
            <a:grpSpLocks/>
          </p:cNvGrpSpPr>
          <p:nvPr/>
        </p:nvGrpSpPr>
        <p:grpSpPr bwMode="auto">
          <a:xfrm>
            <a:off x="2287588" y="1845182"/>
            <a:ext cx="6134100" cy="3292475"/>
            <a:chOff x="1742" y="921"/>
            <a:chExt cx="3864" cy="2074"/>
          </a:xfrm>
        </p:grpSpPr>
        <p:graphicFrame>
          <p:nvGraphicFramePr>
            <p:cNvPr id="427013" name="Object 5"/>
            <p:cNvGraphicFramePr>
              <a:graphicFrameLocks noChangeAspect="1"/>
            </p:cNvGraphicFramePr>
            <p:nvPr/>
          </p:nvGraphicFramePr>
          <p:xfrm>
            <a:off x="1742" y="1969"/>
            <a:ext cx="3852" cy="1026"/>
          </p:xfrm>
          <a:graphic>
            <a:graphicData uri="http://schemas.openxmlformats.org/presentationml/2006/ole">
              <p:oleObj spid="_x0000_s427013" name="Chart" r:id="rId4" imgW="6115031" imgH="1476255" progId="Excel.Sheet.8">
                <p:embed/>
              </p:oleObj>
            </a:graphicData>
          </a:graphic>
        </p:graphicFrame>
        <p:graphicFrame>
          <p:nvGraphicFramePr>
            <p:cNvPr id="427014" name="Object 6"/>
            <p:cNvGraphicFramePr>
              <a:graphicFrameLocks noChangeAspect="1"/>
            </p:cNvGraphicFramePr>
            <p:nvPr/>
          </p:nvGraphicFramePr>
          <p:xfrm>
            <a:off x="1742" y="921"/>
            <a:ext cx="3864" cy="1038"/>
          </p:xfrm>
          <a:graphic>
            <a:graphicData uri="http://schemas.openxmlformats.org/presentationml/2006/ole">
              <p:oleObj spid="_x0000_s427014" name="Chart" r:id="rId5" imgW="6134063" imgH="1495447" progId="Excel.Sheet.8">
                <p:embed/>
              </p:oleObj>
            </a:graphicData>
          </a:graphic>
        </p:graphicFrame>
        <p:sp>
          <p:nvSpPr>
            <p:cNvPr id="427016" name="Line 8"/>
            <p:cNvSpPr>
              <a:spLocks noChangeShapeType="1"/>
            </p:cNvSpPr>
            <p:nvPr/>
          </p:nvSpPr>
          <p:spPr bwMode="auto">
            <a:xfrm flipH="1">
              <a:off x="2231" y="2204"/>
              <a:ext cx="36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7017" name="Text Box 9"/>
            <p:cNvSpPr txBox="1">
              <a:spLocks noChangeArrowheads="1"/>
            </p:cNvSpPr>
            <p:nvPr/>
          </p:nvSpPr>
          <p:spPr bwMode="auto">
            <a:xfrm>
              <a:off x="2639" y="2052"/>
              <a:ext cx="7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PCB 11</a:t>
              </a:r>
            </a:p>
          </p:txBody>
        </p:sp>
        <p:sp>
          <p:nvSpPr>
            <p:cNvPr id="427018" name="Text Box 10"/>
            <p:cNvSpPr txBox="1">
              <a:spLocks noChangeArrowheads="1"/>
            </p:cNvSpPr>
            <p:nvPr/>
          </p:nvSpPr>
          <p:spPr bwMode="auto">
            <a:xfrm>
              <a:off x="3365" y="996"/>
              <a:ext cx="17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PCBs 206/208/209</a:t>
              </a:r>
            </a:p>
          </p:txBody>
        </p:sp>
        <p:sp>
          <p:nvSpPr>
            <p:cNvPr id="427019" name="Line 11"/>
            <p:cNvSpPr>
              <a:spLocks noChangeShapeType="1"/>
            </p:cNvSpPr>
            <p:nvPr/>
          </p:nvSpPr>
          <p:spPr bwMode="auto">
            <a:xfrm>
              <a:off x="5056" y="1097"/>
              <a:ext cx="247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4552" y="2057968"/>
            <a:ext cx="21984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of TiO</a:t>
            </a:r>
            <a:r>
              <a:rPr lang="en-US" baseline="-25000" dirty="0" smtClean="0"/>
              <a:t>2</a:t>
            </a:r>
            <a:r>
              <a:rPr lang="en-US" dirty="0" smtClean="0"/>
              <a:t> at </a:t>
            </a:r>
            <a:r>
              <a:rPr lang="en-US" dirty="0" err="1" smtClean="0"/>
              <a:t>Edgemoor</a:t>
            </a:r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PCB 11 from pigments – tracer for treated wastewater/ </a:t>
            </a:r>
            <a:r>
              <a:rPr lang="en-US" sz="2000" dirty="0" err="1" smtClean="0"/>
              <a:t>stormwater</a:t>
            </a:r>
            <a:r>
              <a:rPr lang="en-US" sz="2000" dirty="0" smtClean="0"/>
              <a:t> runoff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0554" y="5107021"/>
            <a:ext cx="583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See Du et al. ES&amp;T 2008; </a:t>
            </a:r>
            <a:r>
              <a:rPr lang="en-US" sz="1800" dirty="0" err="1" smtClean="0"/>
              <a:t>Rodenburg</a:t>
            </a:r>
            <a:r>
              <a:rPr lang="en-US" sz="1800" dirty="0" smtClean="0"/>
              <a:t> et al. ES&amp;T 2010</a:t>
            </a:r>
            <a:endParaRPr lang="en-US" sz="1800" dirty="0"/>
          </a:p>
        </p:txBody>
      </p:sp>
      <p:pic>
        <p:nvPicPr>
          <p:cNvPr id="13" name="nonaroclor">
            <a:hlinkClick r:id="" action="ppaction://media"/>
          </p:cNvPr>
          <p:cNvPicPr>
            <a:picLocks noRot="1" noChangeAspect="1"/>
          </p:cNvPicPr>
          <p:nvPr>
            <a:wavAudioFile r:embed="rId2" name="nonaroclor"/>
          </p:nvPr>
        </p:nvPicPr>
        <p:blipFill>
          <a:blip r:embed="rId6" cstate="print"/>
          <a:stretch>
            <a:fillRect/>
          </a:stretch>
        </p:blipFill>
        <p:spPr>
          <a:xfrm>
            <a:off x="1481846" y="14283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808037"/>
          </a:xfrm>
        </p:spPr>
        <p:txBody>
          <a:bodyPr/>
          <a:lstStyle/>
          <a:p>
            <a:r>
              <a:rPr lang="en-US" altLang="zh-CN" sz="2800">
                <a:ea typeface="SimSun" pitchFamily="2" charset="-122"/>
              </a:rPr>
              <a:t>PCB 11 from Diarylide Yellow</a:t>
            </a:r>
          </a:p>
        </p:txBody>
      </p:sp>
      <p:pic>
        <p:nvPicPr>
          <p:cNvPr id="3881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63" y="1552575"/>
            <a:ext cx="5100637" cy="2722563"/>
          </a:xfrm>
          <a:noFill/>
          <a:ln/>
        </p:spPr>
      </p:pic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504825" y="5002213"/>
            <a:ext cx="492125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800" dirty="0">
                <a:ea typeface="SimSun" pitchFamily="2" charset="-122"/>
              </a:rPr>
              <a:t>R</a:t>
            </a:r>
            <a:r>
              <a:rPr lang="en-US" altLang="zh-CN" sz="1800" baseline="-25000" dirty="0">
                <a:ea typeface="SimSun" pitchFamily="2" charset="-122"/>
              </a:rPr>
              <a:t>1</a:t>
            </a:r>
            <a:r>
              <a:rPr lang="en-US" altLang="zh-CN" sz="1800" dirty="0">
                <a:ea typeface="SimSun" pitchFamily="2" charset="-122"/>
              </a:rPr>
              <a:t>,R</a:t>
            </a:r>
            <a:r>
              <a:rPr lang="en-US" altLang="zh-CN" sz="1800" baseline="-25000" dirty="0">
                <a:ea typeface="SimSun" pitchFamily="2" charset="-122"/>
              </a:rPr>
              <a:t>2</a:t>
            </a:r>
            <a:r>
              <a:rPr lang="en-US" altLang="zh-CN" sz="1800" dirty="0">
                <a:ea typeface="SimSun" pitchFamily="2" charset="-122"/>
              </a:rPr>
              <a:t>,R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 = H               </a:t>
            </a:r>
            <a:r>
              <a:rPr lang="en-US" altLang="zh-CN" sz="1800" dirty="0" smtClean="0">
                <a:ea typeface="SimSun" pitchFamily="2" charset="-122"/>
              </a:rPr>
              <a:t>	Pigment </a:t>
            </a:r>
            <a:r>
              <a:rPr lang="en-US" altLang="zh-CN" sz="1800" dirty="0">
                <a:ea typeface="SimSun" pitchFamily="2" charset="-122"/>
              </a:rPr>
              <a:t>yellow 12</a:t>
            </a:r>
          </a:p>
          <a:p>
            <a:r>
              <a:rPr lang="en-US" altLang="zh-CN" sz="1800" dirty="0">
                <a:ea typeface="SimSun" pitchFamily="2" charset="-122"/>
              </a:rPr>
              <a:t>R</a:t>
            </a:r>
            <a:r>
              <a:rPr lang="en-US" altLang="zh-CN" sz="1800" baseline="-25000" dirty="0">
                <a:ea typeface="SimSun" pitchFamily="2" charset="-122"/>
              </a:rPr>
              <a:t>1</a:t>
            </a:r>
            <a:r>
              <a:rPr lang="en-US" altLang="zh-CN" sz="1800" dirty="0">
                <a:ea typeface="SimSun" pitchFamily="2" charset="-122"/>
              </a:rPr>
              <a:t>,R</a:t>
            </a:r>
            <a:r>
              <a:rPr lang="en-US" altLang="zh-CN" sz="1800" baseline="-25000" dirty="0">
                <a:ea typeface="SimSun" pitchFamily="2" charset="-122"/>
              </a:rPr>
              <a:t>2</a:t>
            </a:r>
            <a:r>
              <a:rPr lang="en-US" altLang="zh-CN" sz="1800" dirty="0">
                <a:ea typeface="SimSun" pitchFamily="2" charset="-122"/>
              </a:rPr>
              <a:t> = CH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, R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 = H   </a:t>
            </a:r>
            <a:r>
              <a:rPr lang="en-US" altLang="zh-CN" sz="1800" dirty="0" smtClean="0">
                <a:ea typeface="SimSun" pitchFamily="2" charset="-122"/>
              </a:rPr>
              <a:t>	Pigment </a:t>
            </a:r>
            <a:r>
              <a:rPr lang="en-US" altLang="zh-CN" sz="1800" dirty="0">
                <a:ea typeface="SimSun" pitchFamily="2" charset="-122"/>
              </a:rPr>
              <a:t>yellow 13     R</a:t>
            </a:r>
            <a:r>
              <a:rPr lang="en-US" altLang="zh-CN" sz="1800" baseline="-25000" dirty="0">
                <a:ea typeface="SimSun" pitchFamily="2" charset="-122"/>
              </a:rPr>
              <a:t>1</a:t>
            </a:r>
            <a:r>
              <a:rPr lang="en-US" altLang="zh-CN" sz="1800" dirty="0">
                <a:ea typeface="SimSun" pitchFamily="2" charset="-122"/>
              </a:rPr>
              <a:t> = OCH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, R</a:t>
            </a:r>
            <a:r>
              <a:rPr lang="en-US" altLang="zh-CN" sz="1800" baseline="-25000" dirty="0">
                <a:ea typeface="SimSun" pitchFamily="2" charset="-122"/>
              </a:rPr>
              <a:t>2</a:t>
            </a:r>
            <a:r>
              <a:rPr lang="en-US" altLang="zh-CN" sz="1800" dirty="0">
                <a:ea typeface="SimSun" pitchFamily="2" charset="-122"/>
              </a:rPr>
              <a:t>, R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 = H    </a:t>
            </a:r>
            <a:r>
              <a:rPr lang="en-US" altLang="zh-CN" sz="1800" dirty="0" smtClean="0">
                <a:ea typeface="SimSun" pitchFamily="2" charset="-122"/>
              </a:rPr>
              <a:t>	Pigment </a:t>
            </a:r>
            <a:r>
              <a:rPr lang="en-US" altLang="zh-CN" sz="1800" dirty="0">
                <a:ea typeface="SimSun" pitchFamily="2" charset="-122"/>
              </a:rPr>
              <a:t>yellow 17</a:t>
            </a:r>
          </a:p>
          <a:p>
            <a:r>
              <a:rPr lang="en-US" altLang="zh-CN" sz="1800" dirty="0">
                <a:ea typeface="SimSun" pitchFamily="2" charset="-122"/>
              </a:rPr>
              <a:t>R</a:t>
            </a:r>
            <a:r>
              <a:rPr lang="en-US" altLang="zh-CN" sz="1800" baseline="-25000" dirty="0">
                <a:ea typeface="SimSun" pitchFamily="2" charset="-122"/>
              </a:rPr>
              <a:t>1</a:t>
            </a:r>
            <a:r>
              <a:rPr lang="en-US" altLang="zh-CN" sz="1800" dirty="0">
                <a:ea typeface="SimSun" pitchFamily="2" charset="-122"/>
              </a:rPr>
              <a:t>,R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 =  OCH</a:t>
            </a:r>
            <a:r>
              <a:rPr lang="en-US" altLang="zh-CN" sz="1800" baseline="-25000" dirty="0">
                <a:ea typeface="SimSun" pitchFamily="2" charset="-122"/>
              </a:rPr>
              <a:t>3</a:t>
            </a:r>
            <a:r>
              <a:rPr lang="en-US" altLang="zh-CN" sz="1800" dirty="0">
                <a:ea typeface="SimSun" pitchFamily="2" charset="-122"/>
              </a:rPr>
              <a:t>, R</a:t>
            </a:r>
            <a:r>
              <a:rPr lang="en-US" altLang="zh-CN" sz="1800" baseline="-25000" dirty="0">
                <a:ea typeface="SimSun" pitchFamily="2" charset="-122"/>
              </a:rPr>
              <a:t>2</a:t>
            </a:r>
            <a:r>
              <a:rPr lang="en-US" altLang="zh-CN" sz="1800" dirty="0">
                <a:ea typeface="SimSun" pitchFamily="2" charset="-122"/>
              </a:rPr>
              <a:t> = </a:t>
            </a:r>
            <a:r>
              <a:rPr lang="en-US" altLang="zh-CN" sz="1800" dirty="0" err="1">
                <a:ea typeface="SimSun" pitchFamily="2" charset="-122"/>
              </a:rPr>
              <a:t>Cl</a:t>
            </a:r>
            <a:r>
              <a:rPr lang="en-US" altLang="zh-CN" sz="1800" dirty="0">
                <a:ea typeface="SimSun" pitchFamily="2" charset="-122"/>
              </a:rPr>
              <a:t> </a:t>
            </a:r>
            <a:r>
              <a:rPr lang="en-US" altLang="zh-CN" sz="1800" dirty="0" smtClean="0">
                <a:ea typeface="SimSun" pitchFamily="2" charset="-122"/>
              </a:rPr>
              <a:t>	Pigment </a:t>
            </a:r>
            <a:r>
              <a:rPr lang="en-US" altLang="zh-CN" sz="1800" dirty="0">
                <a:ea typeface="SimSun" pitchFamily="2" charset="-122"/>
              </a:rPr>
              <a:t>yellow 83</a:t>
            </a:r>
          </a:p>
        </p:txBody>
      </p: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6030913" y="5116513"/>
            <a:ext cx="2998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000">
                <a:ea typeface="SimSun" pitchFamily="2" charset="-122"/>
              </a:rPr>
              <a:t>All listed in EPA’s Toxic Substances Control Act (ToSCA) inventory</a:t>
            </a:r>
          </a:p>
        </p:txBody>
      </p:sp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511175" y="63769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800">
                <a:ea typeface="SimSun" pitchFamily="2" charset="-122"/>
              </a:rPr>
              <a:t>(Basu et al. 2009)</a:t>
            </a:r>
          </a:p>
        </p:txBody>
      </p:sp>
      <p:sp>
        <p:nvSpPr>
          <p:cNvPr id="388104" name="Line 8"/>
          <p:cNvSpPr>
            <a:spLocks noChangeShapeType="1"/>
          </p:cNvSpPr>
          <p:nvPr/>
        </p:nvSpPr>
        <p:spPr bwMode="auto">
          <a:xfrm>
            <a:off x="5486400" y="5591175"/>
            <a:ext cx="471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88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4575" y="1243013"/>
            <a:ext cx="22955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8106" name="Text Box 10"/>
          <p:cNvSpPr txBox="1">
            <a:spLocks noChangeArrowheads="1"/>
          </p:cNvSpPr>
          <p:nvPr/>
        </p:nvSpPr>
        <p:spPr bwMode="auto">
          <a:xfrm>
            <a:off x="5945188" y="2451100"/>
            <a:ext cx="31130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200">
                <a:ea typeface="SimSun" pitchFamily="2" charset="-122"/>
              </a:rPr>
              <a:t>3,3’-dichlorobenzidine</a:t>
            </a:r>
          </a:p>
        </p:txBody>
      </p:sp>
      <p:pic>
        <p:nvPicPr>
          <p:cNvPr id="3881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7013" y="3181350"/>
            <a:ext cx="197167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8108" name="Text Box 12"/>
          <p:cNvSpPr txBox="1">
            <a:spLocks noChangeArrowheads="1"/>
          </p:cNvSpPr>
          <p:nvPr/>
        </p:nvSpPr>
        <p:spPr bwMode="auto">
          <a:xfrm>
            <a:off x="1836130" y="3754944"/>
            <a:ext cx="230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SimSun" pitchFamily="2" charset="-122"/>
              </a:rPr>
              <a:t>Diarylide</a:t>
            </a:r>
            <a:r>
              <a:rPr lang="en-US" altLang="zh-CN" dirty="0">
                <a:ea typeface="SimSun" pitchFamily="2" charset="-122"/>
              </a:rPr>
              <a:t> yellow</a:t>
            </a:r>
          </a:p>
        </p:txBody>
      </p:sp>
      <p:sp>
        <p:nvSpPr>
          <p:cNvPr id="388109" name="Text Box 13"/>
          <p:cNvSpPr txBox="1">
            <a:spLocks noChangeArrowheads="1"/>
          </p:cNvSpPr>
          <p:nvPr/>
        </p:nvSpPr>
        <p:spPr bwMode="auto">
          <a:xfrm>
            <a:off x="6951663" y="4464050"/>
            <a:ext cx="106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ea typeface="SimSun" pitchFamily="2" charset="-122"/>
              </a:rPr>
              <a:t>PCB 11</a:t>
            </a:r>
          </a:p>
        </p:txBody>
      </p:sp>
      <p:sp>
        <p:nvSpPr>
          <p:cNvPr id="388110" name="Rectangle 14"/>
          <p:cNvSpPr>
            <a:spLocks noChangeArrowheads="1"/>
          </p:cNvSpPr>
          <p:nvPr/>
        </p:nvSpPr>
        <p:spPr bwMode="auto">
          <a:xfrm>
            <a:off x="1943100" y="1843088"/>
            <a:ext cx="1814513" cy="1343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91055" y="429962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in printing inks</a:t>
            </a:r>
            <a:endParaRPr lang="en-US" dirty="0"/>
          </a:p>
        </p:txBody>
      </p:sp>
      <p:pic>
        <p:nvPicPr>
          <p:cNvPr id="15" name="diarlyide">
            <a:hlinkClick r:id="" action="ppaction://media"/>
          </p:cNvPr>
          <p:cNvPicPr>
            <a:picLocks noRot="1" noChangeAspect="1"/>
          </p:cNvPicPr>
          <p:nvPr>
            <a:wavAudioFile r:embed="rId1" name="diarlyide"/>
          </p:nvPr>
        </p:nvPicPr>
        <p:blipFill>
          <a:blip r:embed="rId6" cstate="print"/>
          <a:stretch>
            <a:fillRect/>
          </a:stretch>
        </p:blipFill>
        <p:spPr>
          <a:xfrm>
            <a:off x="5110264" y="130188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4" name="Text Box 8"/>
          <p:cNvSpPr txBox="1">
            <a:spLocks noChangeArrowheads="1"/>
          </p:cNvSpPr>
          <p:nvPr/>
        </p:nvSpPr>
        <p:spPr bwMode="auto">
          <a:xfrm>
            <a:off x="257175" y="849313"/>
            <a:ext cx="865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b="1" dirty="0">
                <a:latin typeface="+mj-lt"/>
                <a:ea typeface="SimSun" pitchFamily="2" charset="-122"/>
                <a:cs typeface="Arial" pitchFamily="34" charset="0"/>
              </a:rPr>
              <a:t>PCB 11 Concentration in Consumer Goods</a:t>
            </a:r>
          </a:p>
        </p:txBody>
      </p:sp>
      <p:graphicFrame>
        <p:nvGraphicFramePr>
          <p:cNvPr id="347236" name="Object 100"/>
          <p:cNvGraphicFramePr>
            <a:graphicFrameLocks noChangeAspect="1"/>
          </p:cNvGraphicFramePr>
          <p:nvPr>
            <p:ph/>
          </p:nvPr>
        </p:nvGraphicFramePr>
        <p:xfrm>
          <a:off x="76200" y="1890713"/>
          <a:ext cx="8631238" cy="5253037"/>
        </p:xfrm>
        <a:graphic>
          <a:graphicData uri="http://schemas.openxmlformats.org/presentationml/2006/ole">
            <p:oleObj spid="_x0000_s467970" name="Chart" r:id="rId5" imgW="7572375" imgH="4086225" progId="Excel.Sheet.8">
              <p:embed/>
            </p:oleObj>
          </a:graphicData>
        </a:graphic>
      </p:graphicFrame>
      <p:sp>
        <p:nvSpPr>
          <p:cNvPr id="347239" name="Text Box 103"/>
          <p:cNvSpPr txBox="1">
            <a:spLocks noChangeArrowheads="1"/>
          </p:cNvSpPr>
          <p:nvPr/>
        </p:nvSpPr>
        <p:spPr bwMode="auto">
          <a:xfrm>
            <a:off x="2990850" y="1581150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ea typeface="SimSun" pitchFamily="2" charset="-122"/>
              </a:rPr>
              <a:t>38 ppb</a:t>
            </a:r>
          </a:p>
        </p:txBody>
      </p:sp>
      <p:sp>
        <p:nvSpPr>
          <p:cNvPr id="347240" name="Line 104"/>
          <p:cNvSpPr>
            <a:spLocks noChangeShapeType="1"/>
          </p:cNvSpPr>
          <p:nvPr/>
        </p:nvSpPr>
        <p:spPr bwMode="auto">
          <a:xfrm flipH="1" flipV="1">
            <a:off x="4014788" y="2028825"/>
            <a:ext cx="452437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7241" name="Text Box 105"/>
          <p:cNvSpPr txBox="1">
            <a:spLocks noChangeArrowheads="1"/>
          </p:cNvSpPr>
          <p:nvPr/>
        </p:nvSpPr>
        <p:spPr bwMode="auto">
          <a:xfrm>
            <a:off x="1530350" y="2687638"/>
            <a:ext cx="2359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Collected in the US</a:t>
            </a:r>
          </a:p>
        </p:txBody>
      </p:sp>
      <p:sp>
        <p:nvSpPr>
          <p:cNvPr id="347242" name="Text Box 106"/>
          <p:cNvSpPr txBox="1">
            <a:spLocks noChangeArrowheads="1"/>
          </p:cNvSpPr>
          <p:nvPr/>
        </p:nvSpPr>
        <p:spPr bwMode="auto">
          <a:xfrm>
            <a:off x="4818063" y="2659063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Collected from worldwide locations</a:t>
            </a:r>
          </a:p>
        </p:txBody>
      </p:sp>
      <p:sp>
        <p:nvSpPr>
          <p:cNvPr id="347243" name="Text Box 107"/>
          <p:cNvSpPr txBox="1">
            <a:spLocks noChangeArrowheads="1"/>
          </p:cNvSpPr>
          <p:nvPr/>
        </p:nvSpPr>
        <p:spPr bwMode="auto">
          <a:xfrm>
            <a:off x="3043238" y="3735388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ea typeface="SimSun" pitchFamily="2" charset="-122"/>
              </a:rPr>
              <a:t>ND</a:t>
            </a:r>
          </a:p>
        </p:txBody>
      </p:sp>
      <p:sp>
        <p:nvSpPr>
          <p:cNvPr id="347244" name="Text Box 108"/>
          <p:cNvSpPr txBox="1">
            <a:spLocks noChangeArrowheads="1"/>
          </p:cNvSpPr>
          <p:nvPr/>
        </p:nvSpPr>
        <p:spPr bwMode="auto">
          <a:xfrm>
            <a:off x="4976813" y="1543050"/>
            <a:ext cx="3770312" cy="66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800" b="1">
                <a:solidFill>
                  <a:srgbClr val="000066"/>
                </a:solidFill>
                <a:ea typeface="SimSun" pitchFamily="2" charset="-122"/>
              </a:rPr>
              <a:t>PCB 11 mostly associated with materials printed with yellow ink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852" y="1274323"/>
            <a:ext cx="447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Rodenburg</a:t>
            </a:r>
            <a:r>
              <a:rPr lang="en-US" sz="2000" dirty="0" smtClean="0"/>
              <a:t> et al. ES&amp;T 2010 </a:t>
            </a:r>
            <a:endParaRPr lang="en-US" sz="2000" dirty="0"/>
          </a:p>
        </p:txBody>
      </p:sp>
      <p:pic>
        <p:nvPicPr>
          <p:cNvPr id="11" name="PCB 11 in paper">
            <a:hlinkClick r:id="" action="ppaction://media"/>
          </p:cNvPr>
          <p:cNvPicPr>
            <a:picLocks noRot="1" noChangeAspect="1"/>
          </p:cNvPicPr>
          <p:nvPr>
            <a:wavAudioFile r:embed="rId2" name="PCB 11 in paper"/>
          </p:nvPr>
        </p:nvPicPr>
        <p:blipFill>
          <a:blip r:embed="rId6" cstate="print"/>
          <a:stretch>
            <a:fillRect/>
          </a:stretch>
        </p:blipFill>
        <p:spPr>
          <a:xfrm>
            <a:off x="4370962" y="138943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PCBs 206, 208, 209</a:t>
            </a:r>
          </a:p>
        </p:txBody>
      </p:sp>
      <p:sp>
        <p:nvSpPr>
          <p:cNvPr id="441348" name="Text Box 4"/>
          <p:cNvSpPr txBox="1">
            <a:spLocks noChangeArrowheads="1"/>
          </p:cNvSpPr>
          <p:nvPr/>
        </p:nvSpPr>
        <p:spPr bwMode="auto">
          <a:xfrm>
            <a:off x="720725" y="1581049"/>
            <a:ext cx="54165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Produced inadvertently during the making of titanium </a:t>
            </a:r>
            <a:r>
              <a:rPr lang="en-US" dirty="0" smtClean="0"/>
              <a:t>tetrachloride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TiCl</a:t>
            </a:r>
            <a:r>
              <a:rPr lang="en-US" baseline="-25000" dirty="0"/>
              <a:t>4</a:t>
            </a:r>
            <a:r>
              <a:rPr lang="en-US" dirty="0"/>
              <a:t> is then used to make titanium dioxide (white pigment)</a:t>
            </a:r>
          </a:p>
          <a:p>
            <a:endParaRPr lang="en-US" dirty="0"/>
          </a:p>
        </p:txBody>
      </p:sp>
      <p:sp>
        <p:nvSpPr>
          <p:cNvPr id="441349" name="Text Box 5"/>
          <p:cNvSpPr txBox="1">
            <a:spLocks noChangeArrowheads="1"/>
          </p:cNvSpPr>
          <p:nvPr/>
        </p:nvSpPr>
        <p:spPr bwMode="auto">
          <a:xfrm>
            <a:off x="930140" y="2434854"/>
            <a:ext cx="710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 FeTiO</a:t>
            </a:r>
            <a:r>
              <a:rPr lang="en-US" baseline="-25000" dirty="0"/>
              <a:t>3</a:t>
            </a:r>
            <a:r>
              <a:rPr lang="en-US" dirty="0"/>
              <a:t> + 7 Cl</a:t>
            </a:r>
            <a:r>
              <a:rPr lang="en-US" baseline="-25000" dirty="0"/>
              <a:t>2</a:t>
            </a:r>
            <a:r>
              <a:rPr lang="en-US" dirty="0"/>
              <a:t> + 6 C → 2 TiCl</a:t>
            </a:r>
            <a:r>
              <a:rPr lang="en-US" baseline="-25000" dirty="0"/>
              <a:t>4</a:t>
            </a:r>
            <a:r>
              <a:rPr lang="en-US" dirty="0"/>
              <a:t> + 2 FeCl</a:t>
            </a:r>
            <a:r>
              <a:rPr lang="en-US" baseline="-25000" dirty="0"/>
              <a:t>3</a:t>
            </a:r>
            <a:r>
              <a:rPr lang="en-US" dirty="0"/>
              <a:t> + 6 CO </a:t>
            </a:r>
          </a:p>
        </p:txBody>
      </p:sp>
      <p:pic>
        <p:nvPicPr>
          <p:cNvPr id="4413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968" y="4333571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23016" y="4474420"/>
            <a:ext cx="3847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TiCl</a:t>
            </a:r>
            <a:r>
              <a:rPr lang="en-US" baseline="-25000" dirty="0" smtClean="0"/>
              <a:t>4 </a:t>
            </a:r>
            <a:r>
              <a:rPr lang="en-US" dirty="0" smtClean="0"/>
              <a:t>+ 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→ 2 </a:t>
            </a:r>
            <a:r>
              <a:rPr lang="en-US" dirty="0" smtClean="0"/>
              <a:t>TiO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2Cl</a:t>
            </a:r>
            <a:r>
              <a:rPr lang="en-US" baseline="-25000" dirty="0" smtClean="0"/>
              <a:t>2</a:t>
            </a:r>
            <a:endParaRPr lang="en-US" dirty="0"/>
          </a:p>
        </p:txBody>
      </p:sp>
      <p:pic>
        <p:nvPicPr>
          <p:cNvPr id="4669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1687" y="832543"/>
            <a:ext cx="1545887" cy="1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16200000" flipH="1">
            <a:off x="6201383" y="2923160"/>
            <a:ext cx="476655" cy="3307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556443" y="3064213"/>
            <a:ext cx="2178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Often sold to water treatment plants as a </a:t>
            </a:r>
            <a:r>
              <a:rPr lang="en-US" sz="1800" dirty="0" err="1" smtClean="0"/>
              <a:t>flocculant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11" name="206208209">
            <a:hlinkClick r:id="" action="ppaction://media"/>
          </p:cNvPr>
          <p:cNvPicPr>
            <a:picLocks noRot="1" noChangeAspect="1"/>
          </p:cNvPicPr>
          <p:nvPr>
            <a:wavAudioFile r:embed="rId1" name="206208209"/>
          </p:nvPr>
        </p:nvPicPr>
        <p:blipFill>
          <a:blip r:embed="rId5" cstate="print"/>
          <a:stretch>
            <a:fillRect/>
          </a:stretch>
        </p:blipFill>
        <p:spPr>
          <a:xfrm>
            <a:off x="4760068" y="96141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factors are dechlorination signals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303247" y="1809523"/>
          <a:ext cx="8162925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07786" y="3803175"/>
          <a:ext cx="8162925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21152" y="1511808"/>
            <a:ext cx="4384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2 – full dechlorination </a:t>
            </a:r>
            <a:br>
              <a:rPr lang="en-US" dirty="0" smtClean="0"/>
            </a:br>
            <a:r>
              <a:rPr lang="en-US" sz="2000" dirty="0" smtClean="0"/>
              <a:t>to </a:t>
            </a:r>
            <a:r>
              <a:rPr lang="en-US" sz="2000" dirty="0" err="1" smtClean="0"/>
              <a:t>di</a:t>
            </a:r>
            <a:r>
              <a:rPr lang="en-US" sz="2000" dirty="0" smtClean="0"/>
              <a:t>/tri congeners, esp. PCBs 4 &amp; 19</a:t>
            </a:r>
            <a:endParaRPr lang="en-US" dirty="0"/>
          </a:p>
        </p:txBody>
      </p:sp>
      <p:pic>
        <p:nvPicPr>
          <p:cNvPr id="6" name="two dechl factors">
            <a:hlinkClick r:id="" action="ppaction://media"/>
          </p:cNvPr>
          <p:cNvPicPr>
            <a:picLocks noRot="1" noChangeAspect="1"/>
          </p:cNvPicPr>
          <p:nvPr>
            <a:wavAudioFile r:embed="rId1" name="two dechl factors"/>
          </p:nvPr>
        </p:nvPicPr>
        <p:blipFill>
          <a:blip r:embed="rId6" cstate="print"/>
          <a:stretch>
            <a:fillRect/>
          </a:stretch>
        </p:blipFill>
        <p:spPr>
          <a:xfrm>
            <a:off x="2474068" y="159371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30" name="Rectangle 6"/>
          <p:cNvSpPr>
            <a:spLocks noGrp="1" noChangeArrowheads="1"/>
          </p:cNvSpPr>
          <p:nvPr>
            <p:ph type="title"/>
          </p:nvPr>
        </p:nvSpPr>
        <p:spPr>
          <a:xfrm>
            <a:off x="341313" y="668338"/>
            <a:ext cx="8229600" cy="808037"/>
          </a:xfrm>
        </p:spPr>
        <p:txBody>
          <a:bodyPr/>
          <a:lstStyle/>
          <a:p>
            <a:r>
              <a:rPr lang="en-US" dirty="0" smtClean="0"/>
              <a:t>Composition of total PCBs loads by factor</a:t>
            </a:r>
            <a:endParaRPr lang="en-US" dirty="0"/>
          </a:p>
        </p:txBody>
      </p:sp>
      <p:graphicFrame>
        <p:nvGraphicFramePr>
          <p:cNvPr id="13" name="Chart 12"/>
          <p:cNvGraphicFramePr/>
          <p:nvPr/>
        </p:nvGraphicFramePr>
        <p:xfrm>
          <a:off x="1566154" y="2504871"/>
          <a:ext cx="5554494" cy="385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6579" y="1488332"/>
            <a:ext cx="80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Dechlorination products make up about 19% of total PCB loads to the Delaware River from NPDES dischargers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 bwMode="auto">
          <a:xfrm rot="3341531">
            <a:off x="2422187" y="2178995"/>
            <a:ext cx="564204" cy="146887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>
            <a:stCxn id="15" idx="1"/>
          </p:cNvCxnSpPr>
          <p:nvPr/>
        </p:nvCxnSpPr>
        <p:spPr bwMode="auto">
          <a:xfrm rot="16200000" flipV="1">
            <a:off x="2267076" y="2402201"/>
            <a:ext cx="345773" cy="2106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766553" y="2412460"/>
            <a:ext cx="393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That’s a lot of transformation for a chemical that is considered “persistent”!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58383" y="5622588"/>
            <a:ext cx="367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load ~17 g/d vs. TMDL (0.38 g/d)</a:t>
            </a:r>
            <a:endParaRPr lang="en-US" dirty="0"/>
          </a:p>
        </p:txBody>
      </p:sp>
      <p:pic>
        <p:nvPicPr>
          <p:cNvPr id="10" name="pie chart">
            <a:hlinkClick r:id="" action="ppaction://media"/>
          </p:cNvPr>
          <p:cNvPicPr>
            <a:picLocks noRot="1" noChangeAspect="1"/>
          </p:cNvPicPr>
          <p:nvPr>
            <a:wavAudioFile r:embed="rId1" name="pie chart"/>
          </p:nvPr>
        </p:nvPicPr>
        <p:blipFill>
          <a:blip r:embed="rId4" cstate="print"/>
          <a:stretch>
            <a:fillRect/>
          </a:stretch>
        </p:blipFill>
        <p:spPr>
          <a:xfrm>
            <a:off x="839821" y="2731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16" name="Rectangle 88"/>
          <p:cNvSpPr>
            <a:spLocks noGrp="1" noChangeArrowheads="1"/>
          </p:cNvSpPr>
          <p:nvPr>
            <p:ph type="title"/>
          </p:nvPr>
        </p:nvSpPr>
        <p:spPr>
          <a:xfrm>
            <a:off x="432816" y="877824"/>
            <a:ext cx="8511702" cy="808038"/>
          </a:xfrm>
        </p:spPr>
        <p:txBody>
          <a:bodyPr/>
          <a:lstStyle/>
          <a:p>
            <a:r>
              <a:rPr lang="en-US" sz="2600" b="1" dirty="0" smtClean="0"/>
              <a:t>Factor 2 (full dechlorination) most dominant at sites with contaminated groundwater: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000" dirty="0" smtClean="0"/>
              <a:t>(% of total PCB signal that is factor 2)</a:t>
            </a:r>
            <a:endParaRPr lang="en-US" sz="2600" dirty="0"/>
          </a:p>
        </p:txBody>
      </p:sp>
      <p:sp>
        <p:nvSpPr>
          <p:cNvPr id="432261" name="Text Box 133"/>
          <p:cNvSpPr txBox="1">
            <a:spLocks noChangeArrowheads="1"/>
          </p:cNvSpPr>
          <p:nvPr/>
        </p:nvSpPr>
        <p:spPr bwMode="auto">
          <a:xfrm>
            <a:off x="323818" y="5075306"/>
            <a:ext cx="85074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→Dechlorination </a:t>
            </a:r>
            <a:r>
              <a:rPr lang="en-US" dirty="0">
                <a:solidFill>
                  <a:srgbClr val="FF0000"/>
                </a:solidFill>
              </a:rPr>
              <a:t>of PCBs occurs in groundwater and </a:t>
            </a:r>
            <a:r>
              <a:rPr lang="en-US" dirty="0" smtClean="0">
                <a:solidFill>
                  <a:srgbClr val="FF0000"/>
                </a:solidFill>
              </a:rPr>
              <a:t>landfills</a:t>
            </a:r>
          </a:p>
          <a:p>
            <a:r>
              <a:rPr lang="en-US" dirty="0" smtClean="0"/>
              <a:t>Often PCBs are not the primary contaminants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834" y="1946570"/>
            <a:ext cx="7830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98% 	General </a:t>
            </a:r>
            <a:r>
              <a:rPr lang="en-US" dirty="0"/>
              <a:t>Chemical </a:t>
            </a:r>
            <a:r>
              <a:rPr lang="en-US" dirty="0" smtClean="0"/>
              <a:t>Claymont, DE</a:t>
            </a:r>
          </a:p>
          <a:p>
            <a:r>
              <a:rPr lang="en-US" dirty="0" smtClean="0"/>
              <a:t>90% 	Bridgeport Disposal</a:t>
            </a:r>
          </a:p>
          <a:p>
            <a:r>
              <a:rPr lang="en-US" dirty="0" smtClean="0"/>
              <a:t>67% 	US Steel Fairless, PA </a:t>
            </a:r>
          </a:p>
          <a:p>
            <a:r>
              <a:rPr lang="en-US" dirty="0" smtClean="0"/>
              <a:t>66% 	Aker Philadelphia Shipyard </a:t>
            </a:r>
            <a:r>
              <a:rPr lang="en-US" sz="2000" dirty="0" smtClean="0"/>
              <a:t>(former US Naval Yard)</a:t>
            </a:r>
            <a:endParaRPr lang="en-US" dirty="0" smtClean="0"/>
          </a:p>
          <a:p>
            <a:r>
              <a:rPr lang="en-US" dirty="0" smtClean="0"/>
              <a:t>53% 	</a:t>
            </a:r>
            <a:r>
              <a:rPr lang="en-US" dirty="0" smtClean="0">
                <a:solidFill>
                  <a:srgbClr val="FF0000"/>
                </a:solidFill>
              </a:rPr>
              <a:t>GROWS Landfill </a:t>
            </a:r>
            <a:r>
              <a:rPr lang="en-US" dirty="0" err="1" smtClean="0">
                <a:solidFill>
                  <a:srgbClr val="FF0000"/>
                </a:solidFill>
              </a:rPr>
              <a:t>Leachate</a:t>
            </a:r>
            <a:r>
              <a:rPr lang="en-US" dirty="0" smtClean="0">
                <a:solidFill>
                  <a:srgbClr val="FF0000"/>
                </a:solidFill>
              </a:rPr>
              <a:t> Treatment Plant </a:t>
            </a:r>
          </a:p>
          <a:p>
            <a:r>
              <a:rPr lang="en-US" dirty="0" smtClean="0"/>
              <a:t>50% 	</a:t>
            </a:r>
            <a:r>
              <a:rPr lang="en-US" dirty="0" err="1" smtClean="0"/>
              <a:t>Colorite</a:t>
            </a:r>
            <a:endParaRPr lang="en-US" dirty="0" smtClean="0"/>
          </a:p>
          <a:p>
            <a:r>
              <a:rPr lang="en-US" dirty="0" smtClean="0"/>
              <a:t>49% 	Occidental Chemical</a:t>
            </a:r>
          </a:p>
          <a:p>
            <a:r>
              <a:rPr lang="en-US" dirty="0" smtClean="0"/>
              <a:t>47% 	DuPont </a:t>
            </a:r>
            <a:r>
              <a:rPr lang="en-US" dirty="0" err="1" smtClean="0"/>
              <a:t>Repauno</a:t>
            </a:r>
            <a:endParaRPr lang="en-US" dirty="0" smtClean="0"/>
          </a:p>
        </p:txBody>
      </p:sp>
      <p:pic>
        <p:nvPicPr>
          <p:cNvPr id="6" name="f2 sources">
            <a:hlinkClick r:id="" action="ppaction://media"/>
          </p:cNvPr>
          <p:cNvPicPr>
            <a:picLocks noRot="1" noChangeAspect="1"/>
          </p:cNvPicPr>
          <p:nvPr>
            <a:wavAudioFile r:embed="rId1" name="f2 sources"/>
          </p:nvPr>
        </p:nvPicPr>
        <p:blipFill>
          <a:blip r:embed="rId3" cstate="print"/>
          <a:stretch>
            <a:fillRect/>
          </a:stretch>
        </p:blipFill>
        <p:spPr>
          <a:xfrm>
            <a:off x="5664740" y="16326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08282" y="2192878"/>
          <a:ext cx="3686175" cy="404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Factor 2 also found in treated wastewater effluents</a:t>
            </a:r>
            <a:endParaRPr lang="en-US" sz="2400" b="1" dirty="0"/>
          </a:p>
        </p:txBody>
      </p:sp>
      <p:sp>
        <p:nvSpPr>
          <p:cNvPr id="434184" name="Text Box 8"/>
          <p:cNvSpPr txBox="1">
            <a:spLocks noChangeArrowheads="1"/>
          </p:cNvSpPr>
          <p:nvPr/>
        </p:nvSpPr>
        <p:spPr bwMode="auto">
          <a:xfrm>
            <a:off x="4620299" y="1522074"/>
            <a:ext cx="413459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WWTPs are </a:t>
            </a:r>
            <a:r>
              <a:rPr lang="en-US" dirty="0" smtClean="0"/>
              <a:t>aerobic!</a:t>
            </a:r>
          </a:p>
          <a:p>
            <a:r>
              <a:rPr lang="en-US" dirty="0" smtClean="0"/>
              <a:t>Factor 2 also seen in influent</a:t>
            </a:r>
            <a:endParaRPr lang="en-US" dirty="0"/>
          </a:p>
          <a:p>
            <a:r>
              <a:rPr lang="en-US" dirty="0">
                <a:sym typeface="Symbol" pitchFamily="18" charset="2"/>
              </a:rPr>
              <a:t> </a:t>
            </a:r>
            <a:r>
              <a:rPr lang="en-US" dirty="0" smtClean="0"/>
              <a:t>Dechlorination </a:t>
            </a:r>
            <a:r>
              <a:rPr lang="en-US" dirty="0"/>
              <a:t>occurring in collection </a:t>
            </a:r>
            <a:r>
              <a:rPr lang="en-US" dirty="0" smtClean="0"/>
              <a:t>(sewer) system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Larger plants have more F2</a:t>
            </a:r>
          </a:p>
          <a:p>
            <a:pPr>
              <a:buFont typeface="Symbol"/>
              <a:buChar char="®"/>
            </a:pPr>
            <a:r>
              <a:rPr lang="en-US" dirty="0" smtClean="0">
                <a:sym typeface="Symbol" pitchFamily="18" charset="2"/>
              </a:rPr>
              <a:t>Combined sewers</a:t>
            </a:r>
          </a:p>
          <a:p>
            <a:pPr>
              <a:buFont typeface="Symbol"/>
              <a:buChar char="®"/>
            </a:pPr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Anaerobic digestion of sludge occurs only at one Philly plant, does not appear to matter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1786" y="1527243"/>
            <a:ext cx="13791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These 5 plants have combined sewers</a:t>
            </a:r>
            <a:endParaRPr lang="en-US" sz="1800" dirty="0"/>
          </a:p>
        </p:txBody>
      </p:sp>
      <p:sp>
        <p:nvSpPr>
          <p:cNvPr id="8" name="Oval 7"/>
          <p:cNvSpPr/>
          <p:nvPr/>
        </p:nvSpPr>
        <p:spPr bwMode="auto">
          <a:xfrm>
            <a:off x="2986391" y="2791839"/>
            <a:ext cx="739302" cy="1760706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/>
          <p:cNvCxnSpPr>
            <a:endCxn id="8" idx="7"/>
          </p:cNvCxnSpPr>
          <p:nvPr/>
        </p:nvCxnSpPr>
        <p:spPr bwMode="auto">
          <a:xfrm rot="5400000">
            <a:off x="3430767" y="2832582"/>
            <a:ext cx="403765" cy="304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166279" y="1640733"/>
            <a:ext cx="19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Exeter (20% landfill </a:t>
            </a:r>
            <a:r>
              <a:rPr lang="en-US" sz="1800" dirty="0" err="1" smtClean="0"/>
              <a:t>leachate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2431768" y="2349733"/>
            <a:ext cx="336255" cy="1504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f2 wwtp">
            <a:hlinkClick r:id="" action="ppaction://media"/>
          </p:cNvPr>
          <p:cNvPicPr>
            <a:picLocks noRot="1" noChangeAspect="1"/>
          </p:cNvPicPr>
          <p:nvPr>
            <a:wavAudioFile r:embed="rId1" name="f2 wwtp"/>
          </p:nvPr>
        </p:nvPicPr>
        <p:blipFill>
          <a:blip r:embed="rId4" cstate="print"/>
          <a:stretch>
            <a:fillRect/>
          </a:stretch>
        </p:blipFill>
        <p:spPr>
          <a:xfrm>
            <a:off x="4409872" y="113651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Loads of </a:t>
            </a:r>
            <a:r>
              <a:rPr lang="en-US" sz="3200" dirty="0" smtClean="0"/>
              <a:t>Factor 2</a:t>
            </a:r>
            <a:endParaRPr lang="en-US" sz="3200" dirty="0"/>
          </a:p>
        </p:txBody>
      </p:sp>
      <p:sp>
        <p:nvSpPr>
          <p:cNvPr id="471158" name="Text Box 118"/>
          <p:cNvSpPr txBox="1">
            <a:spLocks noChangeArrowheads="1"/>
          </p:cNvSpPr>
          <p:nvPr/>
        </p:nvSpPr>
        <p:spPr bwMode="auto">
          <a:xfrm>
            <a:off x="804625" y="1997312"/>
            <a:ext cx="349500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Total F2 load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= 914 g/y = 2.5 g/d</a:t>
            </a:r>
          </a:p>
          <a:p>
            <a:endParaRPr lang="en-US" sz="2800" dirty="0" smtClean="0"/>
          </a:p>
          <a:p>
            <a:r>
              <a:rPr lang="en-US" sz="1600" dirty="0" smtClean="0"/>
              <a:t>Compare to TMDL of 0.38 g/d</a:t>
            </a:r>
          </a:p>
          <a:p>
            <a:endParaRPr lang="en-US" sz="2800" dirty="0" smtClean="0"/>
          </a:p>
          <a:p>
            <a:r>
              <a:rPr lang="en-US" sz="2000" dirty="0" smtClean="0">
                <a:solidFill>
                  <a:srgbClr val="00B050"/>
                </a:solidFill>
              </a:rPr>
              <a:t>WWTPs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60918" y="729561"/>
          <a:ext cx="3932495" cy="5323848"/>
        </p:xfrm>
        <a:graphic>
          <a:graphicData uri="http://schemas.openxmlformats.org/drawingml/2006/table">
            <a:tbl>
              <a:tblPr/>
              <a:tblGrid>
                <a:gridCol w="621997"/>
                <a:gridCol w="2315126"/>
                <a:gridCol w="995372"/>
              </a:tblGrid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Rank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Facility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F2 load (g/y)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USS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Fairless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PWD-SW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PWD-NE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City of Wilmington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PWD-SE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CCMUA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Bridgeport Disposal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Dupont-Repauno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Metro Machine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Dupont-ChamberWorks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001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Dupont-ChamberWorks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662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USS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Fairless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Bridgeport Disposal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Hamilton Township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GCUA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Rohm&amp;Haas-Philadelphia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Morrisville WWTP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Aker Shipyard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LBCMUA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DELCORA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Ferro Delaware River Plant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Trenton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Dupont-Edgemoor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 001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f2 loads">
            <a:hlinkClick r:id="" action="ppaction://media"/>
          </p:cNvPr>
          <p:cNvPicPr>
            <a:picLocks noRot="1" noChangeAspect="1"/>
          </p:cNvPicPr>
          <p:nvPr>
            <a:wavAudioFile r:embed="rId1" name="f2 loads"/>
          </p:nvPr>
        </p:nvPicPr>
        <p:blipFill>
          <a:blip r:embed="rId4" cstate="print"/>
          <a:stretch>
            <a:fillRect/>
          </a:stretch>
        </p:blipFill>
        <p:spPr>
          <a:xfrm>
            <a:off x="2298970" y="3976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ea typeface="SimSun" pitchFamily="2" charset="-122"/>
              </a:rPr>
              <a:t>Microbial dechlorination of PCBs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84050" y="1718553"/>
            <a:ext cx="4243982" cy="4533900"/>
          </a:xfrm>
        </p:spPr>
        <p:txBody>
          <a:bodyPr/>
          <a:lstStyle/>
          <a:p>
            <a:r>
              <a:rPr lang="en-US" altLang="zh-CN" sz="2000" dirty="0" smtClean="0">
                <a:ea typeface="SimSun" pitchFamily="2" charset="-122"/>
              </a:rPr>
              <a:t>So far, seen </a:t>
            </a:r>
            <a:r>
              <a:rPr lang="en-US" altLang="zh-CN" sz="2000" b="1" i="1" dirty="0" smtClean="0">
                <a:ea typeface="SimSun" pitchFamily="2" charset="-122"/>
              </a:rPr>
              <a:t>only</a:t>
            </a:r>
            <a:r>
              <a:rPr lang="en-US" altLang="zh-CN" sz="2000" dirty="0" smtClean="0">
                <a:ea typeface="SimSun" pitchFamily="2" charset="-122"/>
              </a:rPr>
              <a:t> in aquatic sediments</a:t>
            </a:r>
          </a:p>
          <a:p>
            <a:r>
              <a:rPr lang="en-US" altLang="zh-CN" sz="2000" dirty="0" smtClean="0">
                <a:ea typeface="SimSun" pitchFamily="2" charset="-122"/>
              </a:rPr>
              <a:t>Mediated by </a:t>
            </a:r>
            <a:r>
              <a:rPr lang="en-US" altLang="zh-CN" sz="2000" i="1" dirty="0" err="1" smtClean="0">
                <a:ea typeface="SimSun" pitchFamily="2" charset="-122"/>
              </a:rPr>
              <a:t>chloroflexi</a:t>
            </a:r>
            <a:endParaRPr lang="en-US" altLang="zh-CN" sz="2000" dirty="0" smtClean="0">
              <a:ea typeface="SimSun" pitchFamily="2" charset="-122"/>
            </a:endParaRPr>
          </a:p>
          <a:p>
            <a:pPr lvl="1"/>
            <a:r>
              <a:rPr lang="en-US" altLang="zh-CN" sz="1600" dirty="0" smtClean="0">
                <a:ea typeface="SimSun" pitchFamily="2" charset="-122"/>
              </a:rPr>
              <a:t>Use </a:t>
            </a:r>
            <a:r>
              <a:rPr lang="en-US" altLang="zh-CN" sz="1600" dirty="0" err="1" smtClean="0">
                <a:ea typeface="SimSun" pitchFamily="2" charset="-122"/>
              </a:rPr>
              <a:t>organochlorine</a:t>
            </a:r>
            <a:r>
              <a:rPr lang="en-US" altLang="zh-CN" sz="1600" dirty="0" smtClean="0">
                <a:ea typeface="SimSun" pitchFamily="2" charset="-122"/>
              </a:rPr>
              <a:t> compounds as electron acceptors</a:t>
            </a:r>
          </a:p>
          <a:p>
            <a:pPr lvl="1"/>
            <a:r>
              <a:rPr lang="en-US" altLang="zh-CN" sz="1600" dirty="0" smtClean="0">
                <a:ea typeface="SimSun" pitchFamily="2" charset="-122"/>
              </a:rPr>
              <a:t>Some </a:t>
            </a:r>
            <a:r>
              <a:rPr lang="en-US" altLang="zh-CN" sz="1600" dirty="0" err="1" smtClean="0">
                <a:ea typeface="SimSun" pitchFamily="2" charset="-122"/>
              </a:rPr>
              <a:t>spp</a:t>
            </a:r>
            <a:r>
              <a:rPr lang="en-US" altLang="zh-CN" sz="1600" dirty="0" smtClean="0">
                <a:ea typeface="SimSun" pitchFamily="2" charset="-122"/>
              </a:rPr>
              <a:t> are also sulfate reducers</a:t>
            </a:r>
          </a:p>
          <a:p>
            <a:r>
              <a:rPr lang="en-US" altLang="zh-CN" sz="2000" dirty="0" smtClean="0">
                <a:ea typeface="SimSun" pitchFamily="2" charset="-122"/>
              </a:rPr>
              <a:t>Usually removes chlorines at </a:t>
            </a:r>
            <a:r>
              <a:rPr lang="en-US" altLang="zh-CN" sz="2000" i="1" dirty="0" smtClean="0">
                <a:ea typeface="SimSun" pitchFamily="2" charset="-122"/>
              </a:rPr>
              <a:t>meta </a:t>
            </a:r>
            <a:r>
              <a:rPr lang="en-US" altLang="zh-CN" sz="2000" dirty="0" smtClean="0">
                <a:ea typeface="SimSun" pitchFamily="2" charset="-122"/>
              </a:rPr>
              <a:t>and </a:t>
            </a:r>
            <a:r>
              <a:rPr lang="en-US" altLang="zh-CN" sz="2000" i="1" dirty="0" err="1" smtClean="0">
                <a:ea typeface="SimSun" pitchFamily="2" charset="-122"/>
              </a:rPr>
              <a:t>para</a:t>
            </a:r>
            <a:r>
              <a:rPr lang="en-US" altLang="zh-CN" sz="2000" i="1" dirty="0" smtClean="0">
                <a:ea typeface="SimSun" pitchFamily="2" charset="-122"/>
              </a:rPr>
              <a:t> </a:t>
            </a:r>
            <a:r>
              <a:rPr lang="en-US" altLang="zh-CN" sz="2000" dirty="0" smtClean="0">
                <a:ea typeface="SimSun" pitchFamily="2" charset="-122"/>
              </a:rPr>
              <a:t>but not </a:t>
            </a:r>
            <a:r>
              <a:rPr lang="en-US" altLang="zh-CN" sz="2000" i="1" dirty="0" err="1" smtClean="0">
                <a:ea typeface="SimSun" pitchFamily="2" charset="-122"/>
              </a:rPr>
              <a:t>ortho</a:t>
            </a:r>
            <a:r>
              <a:rPr lang="en-US" altLang="zh-CN" sz="2000" i="1" dirty="0" smtClean="0">
                <a:ea typeface="SimSun" pitchFamily="2" charset="-122"/>
              </a:rPr>
              <a:t> </a:t>
            </a:r>
            <a:r>
              <a:rPr lang="en-US" altLang="zh-CN" sz="2000" dirty="0" smtClean="0">
                <a:ea typeface="SimSun" pitchFamily="2" charset="-122"/>
              </a:rPr>
              <a:t>positions</a:t>
            </a:r>
          </a:p>
          <a:p>
            <a:pPr lvl="1"/>
            <a:r>
              <a:rPr lang="en-US" altLang="zh-CN" sz="1600" dirty="0" smtClean="0">
                <a:ea typeface="SimSun" pitchFamily="2" charset="-122"/>
              </a:rPr>
              <a:t>Several pathways identified</a:t>
            </a:r>
          </a:p>
          <a:p>
            <a:endParaRPr lang="en-US" sz="2000" dirty="0"/>
          </a:p>
        </p:txBody>
      </p:sp>
      <p:pic>
        <p:nvPicPr>
          <p:cNvPr id="365574" name="Picture 6" descr="PCB 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6957" y="2216724"/>
            <a:ext cx="3284538" cy="1504950"/>
          </a:xfrm>
          <a:prstGeom prst="rect">
            <a:avLst/>
          </a:prstGeom>
          <a:noFill/>
        </p:spPr>
      </p:pic>
      <p:pic>
        <p:nvPicPr>
          <p:cNvPr id="5" name="intro 1">
            <a:hlinkClick r:id="" action="ppaction://media"/>
          </p:cNvPr>
          <p:cNvPicPr>
            <a:picLocks noRot="1" noChangeAspect="1"/>
          </p:cNvPicPr>
          <p:nvPr>
            <a:wavAudioFile r:embed="rId1" name="intro 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472" y="794426"/>
            <a:ext cx="8229600" cy="808038"/>
          </a:xfrm>
        </p:spPr>
        <p:txBody>
          <a:bodyPr/>
          <a:lstStyle/>
          <a:p>
            <a:r>
              <a:rPr lang="en-US" b="1" dirty="0" smtClean="0"/>
              <a:t>Factor 4 (partial dechlorination signal) most dominant at WWTPs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25571" y="2332044"/>
            <a:ext cx="26943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not a function of size</a:t>
            </a:r>
          </a:p>
          <a:p>
            <a:endParaRPr lang="en-US" dirty="0" smtClean="0"/>
          </a:p>
          <a:p>
            <a:r>
              <a:rPr lang="en-US" dirty="0" smtClean="0"/>
              <a:t>Most prevalent in NJ </a:t>
            </a:r>
            <a:r>
              <a:rPr lang="en-US" sz="2000" dirty="0" smtClean="0"/>
              <a:t>(flat, sandy?)</a:t>
            </a:r>
            <a:r>
              <a:rPr lang="en-US" dirty="0" smtClean="0"/>
              <a:t> vs. PA </a:t>
            </a:r>
            <a:r>
              <a:rPr lang="en-US" sz="2000" dirty="0" smtClean="0"/>
              <a:t>(steep, rocky?)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 l="1111" t="1277" r="1761" b="2634"/>
          <a:stretch>
            <a:fillRect/>
          </a:stretch>
        </p:blipFill>
        <p:spPr bwMode="auto">
          <a:xfrm>
            <a:off x="207264" y="2011680"/>
            <a:ext cx="4810628" cy="35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f4 wwtp flow">
            <a:hlinkClick r:id="" action="ppaction://media"/>
          </p:cNvPr>
          <p:cNvPicPr>
            <a:picLocks noRot="1" noChangeAspect="1"/>
          </p:cNvPicPr>
          <p:nvPr>
            <a:wavAudioFile r:embed="rId1" name="f4 wwtp flow"/>
          </p:nvPr>
        </p:nvPicPr>
        <p:blipFill>
          <a:blip r:embed="rId4" cstate="print"/>
          <a:stretch>
            <a:fillRect/>
          </a:stretch>
        </p:blipFill>
        <p:spPr>
          <a:xfrm>
            <a:off x="4526605" y="262484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Sewer Redox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946068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Sulfidogenesis</a:t>
            </a:r>
            <a:r>
              <a:rPr lang="en-US" dirty="0" smtClean="0"/>
              <a:t> is widespread in sewers, producing the common problem of “crown corrosion”</a:t>
            </a:r>
            <a:endParaRPr lang="en-US" dirty="0"/>
          </a:p>
        </p:txBody>
      </p:sp>
      <p:pic>
        <p:nvPicPr>
          <p:cNvPr id="4" name="Picture 3" descr="2007-05-Sewer-MVC00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4716" y="3241963"/>
            <a:ext cx="2974294" cy="2262497"/>
          </a:xfrm>
          <a:prstGeom prst="rect">
            <a:avLst/>
          </a:prstGeom>
        </p:spPr>
      </p:pic>
      <p:pic>
        <p:nvPicPr>
          <p:cNvPr id="5" name="Picture 4" descr="crown corrosi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538" y="2300980"/>
            <a:ext cx="4458673" cy="3232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65" y="5771408"/>
            <a:ext cx="833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Likewise, </a:t>
            </a:r>
            <a:r>
              <a:rPr lang="en-US" dirty="0" err="1" smtClean="0"/>
              <a:t>methanogenesis</a:t>
            </a:r>
            <a:r>
              <a:rPr lang="en-US" dirty="0" smtClean="0"/>
              <a:t> produces “sewer gas” (methane)</a:t>
            </a:r>
            <a:endParaRPr lang="en-US" dirty="0"/>
          </a:p>
        </p:txBody>
      </p:sp>
      <p:pic>
        <p:nvPicPr>
          <p:cNvPr id="7" name="sewer redox">
            <a:hlinkClick r:id="" action="ppaction://media"/>
          </p:cNvPr>
          <p:cNvPicPr>
            <a:picLocks noRot="1" noChangeAspect="1"/>
          </p:cNvPicPr>
          <p:nvPr>
            <a:wavAudioFile r:embed="rId1" name="sewer redox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880"/>
            <a:ext cx="8229600" cy="808038"/>
          </a:xfrm>
        </p:spPr>
        <p:txBody>
          <a:bodyPr/>
          <a:lstStyle/>
          <a:p>
            <a:r>
              <a:rPr lang="en-US" dirty="0" smtClean="0"/>
              <a:t>Sewer Redox Conditions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5370" y="3336588"/>
            <a:ext cx="3714750" cy="2648230"/>
            <a:chOff x="457200" y="457200"/>
            <a:chExt cx="3714750" cy="2648230"/>
          </a:xfrm>
        </p:grpSpPr>
        <p:sp>
          <p:nvSpPr>
            <p:cNvPr id="5" name="Freeform 3" descr="10%"/>
            <p:cNvSpPr>
              <a:spLocks/>
            </p:cNvSpPr>
            <p:nvPr/>
          </p:nvSpPr>
          <p:spPr bwMode="auto">
            <a:xfrm>
              <a:off x="790575" y="2317946"/>
              <a:ext cx="2933700" cy="65411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90" y="158"/>
                </a:cxn>
                <a:cxn ang="0">
                  <a:pos x="180" y="218"/>
                </a:cxn>
                <a:cxn ang="0">
                  <a:pos x="255" y="278"/>
                </a:cxn>
                <a:cxn ang="0">
                  <a:pos x="285" y="323"/>
                </a:cxn>
                <a:cxn ang="0">
                  <a:pos x="480" y="368"/>
                </a:cxn>
                <a:cxn ang="0">
                  <a:pos x="615" y="413"/>
                </a:cxn>
                <a:cxn ang="0">
                  <a:pos x="705" y="473"/>
                </a:cxn>
                <a:cxn ang="0">
                  <a:pos x="1020" y="563"/>
                </a:cxn>
                <a:cxn ang="0">
                  <a:pos x="1110" y="593"/>
                </a:cxn>
                <a:cxn ang="0">
                  <a:pos x="1200" y="653"/>
                </a:cxn>
                <a:cxn ang="0">
                  <a:pos x="1785" y="683"/>
                </a:cxn>
                <a:cxn ang="0">
                  <a:pos x="2565" y="683"/>
                </a:cxn>
                <a:cxn ang="0">
                  <a:pos x="2745" y="578"/>
                </a:cxn>
                <a:cxn ang="0">
                  <a:pos x="3090" y="488"/>
                </a:cxn>
                <a:cxn ang="0">
                  <a:pos x="3210" y="368"/>
                </a:cxn>
                <a:cxn ang="0">
                  <a:pos x="3300" y="353"/>
                </a:cxn>
                <a:cxn ang="0">
                  <a:pos x="3345" y="323"/>
                </a:cxn>
                <a:cxn ang="0">
                  <a:pos x="3390" y="308"/>
                </a:cxn>
                <a:cxn ang="0">
                  <a:pos x="3405" y="263"/>
                </a:cxn>
                <a:cxn ang="0">
                  <a:pos x="3495" y="203"/>
                </a:cxn>
                <a:cxn ang="0">
                  <a:pos x="3540" y="173"/>
                </a:cxn>
                <a:cxn ang="0">
                  <a:pos x="3585" y="143"/>
                </a:cxn>
                <a:cxn ang="0">
                  <a:pos x="3540" y="68"/>
                </a:cxn>
                <a:cxn ang="0">
                  <a:pos x="1665" y="53"/>
                </a:cxn>
                <a:cxn ang="0">
                  <a:pos x="0" y="68"/>
                </a:cxn>
              </a:cxnLst>
              <a:rect l="0" t="0" r="r" b="b"/>
              <a:pathLst>
                <a:path w="3626" h="734">
                  <a:moveTo>
                    <a:pt x="0" y="68"/>
                  </a:moveTo>
                  <a:cubicBezTo>
                    <a:pt x="30" y="98"/>
                    <a:pt x="55" y="134"/>
                    <a:pt x="90" y="158"/>
                  </a:cubicBezTo>
                  <a:cubicBezTo>
                    <a:pt x="120" y="178"/>
                    <a:pt x="180" y="218"/>
                    <a:pt x="180" y="218"/>
                  </a:cubicBezTo>
                  <a:cubicBezTo>
                    <a:pt x="266" y="347"/>
                    <a:pt x="151" y="195"/>
                    <a:pt x="255" y="278"/>
                  </a:cubicBezTo>
                  <a:cubicBezTo>
                    <a:pt x="269" y="289"/>
                    <a:pt x="270" y="313"/>
                    <a:pt x="285" y="323"/>
                  </a:cubicBezTo>
                  <a:cubicBezTo>
                    <a:pt x="334" y="354"/>
                    <a:pt x="427" y="360"/>
                    <a:pt x="480" y="368"/>
                  </a:cubicBezTo>
                  <a:cubicBezTo>
                    <a:pt x="525" y="383"/>
                    <a:pt x="570" y="398"/>
                    <a:pt x="615" y="413"/>
                  </a:cubicBezTo>
                  <a:cubicBezTo>
                    <a:pt x="649" y="424"/>
                    <a:pt x="705" y="473"/>
                    <a:pt x="705" y="473"/>
                  </a:cubicBezTo>
                  <a:cubicBezTo>
                    <a:pt x="774" y="576"/>
                    <a:pt x="908" y="554"/>
                    <a:pt x="1020" y="563"/>
                  </a:cubicBezTo>
                  <a:cubicBezTo>
                    <a:pt x="1050" y="573"/>
                    <a:pt x="1080" y="583"/>
                    <a:pt x="1110" y="593"/>
                  </a:cubicBezTo>
                  <a:cubicBezTo>
                    <a:pt x="1236" y="635"/>
                    <a:pt x="1083" y="642"/>
                    <a:pt x="1200" y="653"/>
                  </a:cubicBezTo>
                  <a:cubicBezTo>
                    <a:pt x="1262" y="659"/>
                    <a:pt x="1744" y="681"/>
                    <a:pt x="1785" y="683"/>
                  </a:cubicBezTo>
                  <a:cubicBezTo>
                    <a:pt x="2093" y="734"/>
                    <a:pt x="1911" y="710"/>
                    <a:pt x="2565" y="683"/>
                  </a:cubicBezTo>
                  <a:cubicBezTo>
                    <a:pt x="2643" y="680"/>
                    <a:pt x="2673" y="592"/>
                    <a:pt x="2745" y="578"/>
                  </a:cubicBezTo>
                  <a:cubicBezTo>
                    <a:pt x="2875" y="552"/>
                    <a:pt x="2973" y="546"/>
                    <a:pt x="3090" y="488"/>
                  </a:cubicBezTo>
                  <a:cubicBezTo>
                    <a:pt x="3109" y="460"/>
                    <a:pt x="3181" y="381"/>
                    <a:pt x="3210" y="368"/>
                  </a:cubicBezTo>
                  <a:cubicBezTo>
                    <a:pt x="3238" y="356"/>
                    <a:pt x="3270" y="358"/>
                    <a:pt x="3300" y="353"/>
                  </a:cubicBezTo>
                  <a:cubicBezTo>
                    <a:pt x="3315" y="343"/>
                    <a:pt x="3329" y="331"/>
                    <a:pt x="3345" y="323"/>
                  </a:cubicBezTo>
                  <a:cubicBezTo>
                    <a:pt x="3359" y="316"/>
                    <a:pt x="3379" y="319"/>
                    <a:pt x="3390" y="308"/>
                  </a:cubicBezTo>
                  <a:cubicBezTo>
                    <a:pt x="3401" y="297"/>
                    <a:pt x="3394" y="274"/>
                    <a:pt x="3405" y="263"/>
                  </a:cubicBezTo>
                  <a:cubicBezTo>
                    <a:pt x="3430" y="238"/>
                    <a:pt x="3465" y="223"/>
                    <a:pt x="3495" y="203"/>
                  </a:cubicBezTo>
                  <a:cubicBezTo>
                    <a:pt x="3510" y="193"/>
                    <a:pt x="3525" y="183"/>
                    <a:pt x="3540" y="173"/>
                  </a:cubicBezTo>
                  <a:cubicBezTo>
                    <a:pt x="3555" y="163"/>
                    <a:pt x="3585" y="143"/>
                    <a:pt x="3585" y="143"/>
                  </a:cubicBezTo>
                  <a:cubicBezTo>
                    <a:pt x="3599" y="102"/>
                    <a:pt x="3626" y="70"/>
                    <a:pt x="3540" y="68"/>
                  </a:cubicBezTo>
                  <a:cubicBezTo>
                    <a:pt x="2915" y="53"/>
                    <a:pt x="2290" y="58"/>
                    <a:pt x="1665" y="53"/>
                  </a:cubicBezTo>
                  <a:cubicBezTo>
                    <a:pt x="1469" y="49"/>
                    <a:pt x="0" y="0"/>
                    <a:pt x="0" y="68"/>
                  </a:cubicBezTo>
                  <a:close/>
                </a:path>
              </a:pathLst>
            </a:custGeom>
            <a:blipFill>
              <a:blip r:embed="rId4" cstate="print"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4" descr="Wave"/>
            <p:cNvSpPr>
              <a:spLocks noChangeArrowheads="1"/>
            </p:cNvSpPr>
            <p:nvPr/>
          </p:nvSpPr>
          <p:spPr bwMode="auto">
            <a:xfrm>
              <a:off x="645160" y="1819419"/>
              <a:ext cx="3298190" cy="339126"/>
            </a:xfrm>
            <a:prstGeom prst="doubleWave">
              <a:avLst>
                <a:gd name="adj1" fmla="val 6500"/>
                <a:gd name="adj2" fmla="val -231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5" descr="5%"/>
            <p:cNvSpPr>
              <a:spLocks noChangeArrowheads="1"/>
            </p:cNvSpPr>
            <p:nvPr/>
          </p:nvSpPr>
          <p:spPr bwMode="auto">
            <a:xfrm>
              <a:off x="645160" y="2110915"/>
              <a:ext cx="3223895" cy="261013"/>
            </a:xfrm>
            <a:custGeom>
              <a:avLst/>
              <a:gdLst>
                <a:gd name="G0" fmla="+- 935 0 0"/>
                <a:gd name="G1" fmla="+- 21600 0 935"/>
                <a:gd name="G2" fmla="*/ 935 1 2"/>
                <a:gd name="G3" fmla="+- 21600 0 G2"/>
                <a:gd name="G4" fmla="+/ 935 21600 2"/>
                <a:gd name="G5" fmla="+/ G1 0 2"/>
                <a:gd name="G6" fmla="*/ 21600 21600 935"/>
                <a:gd name="G7" fmla="*/ G6 1 2"/>
                <a:gd name="G8" fmla="+- 21600 0 G7"/>
                <a:gd name="G9" fmla="*/ 21600 1 2"/>
                <a:gd name="G10" fmla="+- 935 0 G9"/>
                <a:gd name="G11" fmla="?: G10 G8 0"/>
                <a:gd name="G12" fmla="?: G10 G7 21600"/>
                <a:gd name="T0" fmla="*/ 21132 w 21600"/>
                <a:gd name="T1" fmla="*/ 10800 h 21600"/>
                <a:gd name="T2" fmla="*/ 10800 w 21600"/>
                <a:gd name="T3" fmla="*/ 21600 h 21600"/>
                <a:gd name="T4" fmla="*/ 468 w 21600"/>
                <a:gd name="T5" fmla="*/ 10800 h 21600"/>
                <a:gd name="T6" fmla="*/ 10800 w 21600"/>
                <a:gd name="T7" fmla="*/ 0 h 21600"/>
                <a:gd name="T8" fmla="*/ 2268 w 21600"/>
                <a:gd name="T9" fmla="*/ 2268 h 21600"/>
                <a:gd name="T10" fmla="*/ 19332 w 21600"/>
                <a:gd name="T11" fmla="*/ 193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935" y="21600"/>
                  </a:lnTo>
                  <a:lnTo>
                    <a:pt x="20665" y="21600"/>
                  </a:lnTo>
                  <a:lnTo>
                    <a:pt x="21600" y="0"/>
                  </a:lnTo>
                  <a:close/>
                </a:path>
              </a:pathLst>
            </a:custGeom>
            <a:blipFill>
              <a:blip r:embed="rId5" cstate="print"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6" descr="70%"/>
            <p:cNvSpPr>
              <a:spLocks noChangeArrowheads="1"/>
            </p:cNvSpPr>
            <p:nvPr/>
          </p:nvSpPr>
          <p:spPr bwMode="auto">
            <a:xfrm>
              <a:off x="457200" y="457200"/>
              <a:ext cx="3714750" cy="2648230"/>
            </a:xfrm>
            <a:custGeom>
              <a:avLst/>
              <a:gdLst>
                <a:gd name="G0" fmla="+- 1522 0 0"/>
                <a:gd name="G1" fmla="+- 21600 0 1522"/>
                <a:gd name="G2" fmla="+- 21600 0 15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522" y="10800"/>
                  </a:moveTo>
                  <a:cubicBezTo>
                    <a:pt x="1522" y="15924"/>
                    <a:pt x="5676" y="20078"/>
                    <a:pt x="10800" y="20078"/>
                  </a:cubicBezTo>
                  <a:cubicBezTo>
                    <a:pt x="15924" y="20078"/>
                    <a:pt x="20078" y="15924"/>
                    <a:pt x="20078" y="10800"/>
                  </a:cubicBezTo>
                  <a:cubicBezTo>
                    <a:pt x="20078" y="5676"/>
                    <a:pt x="15924" y="1522"/>
                    <a:pt x="10800" y="1522"/>
                  </a:cubicBezTo>
                  <a:cubicBezTo>
                    <a:pt x="5676" y="1522"/>
                    <a:pt x="1522" y="5676"/>
                    <a:pt x="1522" y="10800"/>
                  </a:cubicBezTo>
                  <a:close/>
                </a:path>
              </a:pathLst>
            </a:custGeom>
            <a:pattFill prst="pct70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381125" y="1262465"/>
              <a:ext cx="1181100" cy="26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Air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769110" y="899842"/>
              <a:ext cx="1307465" cy="2768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Combined Sewers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901190" y="2130602"/>
              <a:ext cx="613410" cy="1873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Type C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991995" y="2563717"/>
              <a:ext cx="471805" cy="2286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Type 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3" name="AutoShape 14"/>
            <p:cNvCxnSpPr>
              <a:cxnSpLocks noChangeShapeType="1"/>
            </p:cNvCxnSpPr>
            <p:nvPr/>
          </p:nvCxnSpPr>
          <p:spPr bwMode="auto">
            <a:xfrm rot="10800000">
              <a:off x="3086102" y="2610077"/>
              <a:ext cx="503405" cy="43468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623060" y="1904518"/>
              <a:ext cx="939165" cy="1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Wastewater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82111" y="1896894"/>
            <a:ext cx="3668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Big World of Sewers </a:t>
            </a:r>
            <a:br>
              <a:rPr lang="en-US" dirty="0" smtClean="0"/>
            </a:br>
            <a:r>
              <a:rPr lang="en-US" dirty="0" smtClean="0"/>
              <a:t>is divided into: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3735798" y="2758866"/>
            <a:ext cx="254692" cy="171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593404" y="2723745"/>
            <a:ext cx="379379" cy="243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496129" y="2986392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sewers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07013" y="5933873"/>
            <a:ext cx="1964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Road runoff leads to deep beds of gritty “type A” sediment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16200000" flipH="1">
            <a:off x="6757480" y="3440348"/>
            <a:ext cx="700391" cy="603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4905983" y="4169923"/>
            <a:ext cx="1714679" cy="1714500"/>
            <a:chOff x="304800" y="3352800"/>
            <a:chExt cx="1714679" cy="1714500"/>
          </a:xfrm>
        </p:grpSpPr>
        <p:sp>
          <p:nvSpPr>
            <p:cNvPr id="27" name="Oval 30" descr="Wave"/>
            <p:cNvSpPr>
              <a:spLocks noChangeArrowheads="1"/>
            </p:cNvSpPr>
            <p:nvPr/>
          </p:nvSpPr>
          <p:spPr bwMode="auto">
            <a:xfrm>
              <a:off x="415302" y="3467100"/>
              <a:ext cx="1514633" cy="15144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1" descr="10%"/>
            <p:cNvSpPr>
              <a:spLocks/>
            </p:cNvSpPr>
            <p:nvPr/>
          </p:nvSpPr>
          <p:spPr bwMode="auto">
            <a:xfrm>
              <a:off x="596295" y="4714875"/>
              <a:ext cx="1124067" cy="266700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90" y="158"/>
                </a:cxn>
                <a:cxn ang="0">
                  <a:pos x="180" y="218"/>
                </a:cxn>
                <a:cxn ang="0">
                  <a:pos x="255" y="278"/>
                </a:cxn>
                <a:cxn ang="0">
                  <a:pos x="285" y="323"/>
                </a:cxn>
                <a:cxn ang="0">
                  <a:pos x="480" y="368"/>
                </a:cxn>
                <a:cxn ang="0">
                  <a:pos x="615" y="413"/>
                </a:cxn>
                <a:cxn ang="0">
                  <a:pos x="705" y="473"/>
                </a:cxn>
                <a:cxn ang="0">
                  <a:pos x="1020" y="563"/>
                </a:cxn>
                <a:cxn ang="0">
                  <a:pos x="1110" y="593"/>
                </a:cxn>
                <a:cxn ang="0">
                  <a:pos x="1200" y="653"/>
                </a:cxn>
                <a:cxn ang="0">
                  <a:pos x="1785" y="683"/>
                </a:cxn>
                <a:cxn ang="0">
                  <a:pos x="2565" y="683"/>
                </a:cxn>
                <a:cxn ang="0">
                  <a:pos x="2745" y="578"/>
                </a:cxn>
                <a:cxn ang="0">
                  <a:pos x="3090" y="488"/>
                </a:cxn>
                <a:cxn ang="0">
                  <a:pos x="3210" y="368"/>
                </a:cxn>
                <a:cxn ang="0">
                  <a:pos x="3300" y="353"/>
                </a:cxn>
                <a:cxn ang="0">
                  <a:pos x="3345" y="323"/>
                </a:cxn>
                <a:cxn ang="0">
                  <a:pos x="3390" y="308"/>
                </a:cxn>
                <a:cxn ang="0">
                  <a:pos x="3405" y="263"/>
                </a:cxn>
                <a:cxn ang="0">
                  <a:pos x="3495" y="203"/>
                </a:cxn>
                <a:cxn ang="0">
                  <a:pos x="3540" y="173"/>
                </a:cxn>
                <a:cxn ang="0">
                  <a:pos x="3585" y="143"/>
                </a:cxn>
                <a:cxn ang="0">
                  <a:pos x="3540" y="68"/>
                </a:cxn>
                <a:cxn ang="0">
                  <a:pos x="1665" y="53"/>
                </a:cxn>
                <a:cxn ang="0">
                  <a:pos x="0" y="68"/>
                </a:cxn>
              </a:cxnLst>
              <a:rect l="0" t="0" r="r" b="b"/>
              <a:pathLst>
                <a:path w="3626" h="734">
                  <a:moveTo>
                    <a:pt x="0" y="68"/>
                  </a:moveTo>
                  <a:cubicBezTo>
                    <a:pt x="30" y="98"/>
                    <a:pt x="55" y="134"/>
                    <a:pt x="90" y="158"/>
                  </a:cubicBezTo>
                  <a:cubicBezTo>
                    <a:pt x="120" y="178"/>
                    <a:pt x="180" y="218"/>
                    <a:pt x="180" y="218"/>
                  </a:cubicBezTo>
                  <a:cubicBezTo>
                    <a:pt x="266" y="347"/>
                    <a:pt x="151" y="195"/>
                    <a:pt x="255" y="278"/>
                  </a:cubicBezTo>
                  <a:cubicBezTo>
                    <a:pt x="269" y="289"/>
                    <a:pt x="270" y="313"/>
                    <a:pt x="285" y="323"/>
                  </a:cubicBezTo>
                  <a:cubicBezTo>
                    <a:pt x="334" y="354"/>
                    <a:pt x="427" y="360"/>
                    <a:pt x="480" y="368"/>
                  </a:cubicBezTo>
                  <a:cubicBezTo>
                    <a:pt x="525" y="383"/>
                    <a:pt x="570" y="398"/>
                    <a:pt x="615" y="413"/>
                  </a:cubicBezTo>
                  <a:cubicBezTo>
                    <a:pt x="649" y="424"/>
                    <a:pt x="705" y="473"/>
                    <a:pt x="705" y="473"/>
                  </a:cubicBezTo>
                  <a:cubicBezTo>
                    <a:pt x="774" y="576"/>
                    <a:pt x="908" y="554"/>
                    <a:pt x="1020" y="563"/>
                  </a:cubicBezTo>
                  <a:cubicBezTo>
                    <a:pt x="1050" y="573"/>
                    <a:pt x="1080" y="583"/>
                    <a:pt x="1110" y="593"/>
                  </a:cubicBezTo>
                  <a:cubicBezTo>
                    <a:pt x="1236" y="635"/>
                    <a:pt x="1083" y="642"/>
                    <a:pt x="1200" y="653"/>
                  </a:cubicBezTo>
                  <a:cubicBezTo>
                    <a:pt x="1262" y="659"/>
                    <a:pt x="1744" y="681"/>
                    <a:pt x="1785" y="683"/>
                  </a:cubicBezTo>
                  <a:cubicBezTo>
                    <a:pt x="2093" y="734"/>
                    <a:pt x="1911" y="710"/>
                    <a:pt x="2565" y="683"/>
                  </a:cubicBezTo>
                  <a:cubicBezTo>
                    <a:pt x="2643" y="680"/>
                    <a:pt x="2673" y="592"/>
                    <a:pt x="2745" y="578"/>
                  </a:cubicBezTo>
                  <a:cubicBezTo>
                    <a:pt x="2875" y="552"/>
                    <a:pt x="2973" y="546"/>
                    <a:pt x="3090" y="488"/>
                  </a:cubicBezTo>
                  <a:cubicBezTo>
                    <a:pt x="3109" y="460"/>
                    <a:pt x="3181" y="381"/>
                    <a:pt x="3210" y="368"/>
                  </a:cubicBezTo>
                  <a:cubicBezTo>
                    <a:pt x="3238" y="356"/>
                    <a:pt x="3270" y="358"/>
                    <a:pt x="3300" y="353"/>
                  </a:cubicBezTo>
                  <a:cubicBezTo>
                    <a:pt x="3315" y="343"/>
                    <a:pt x="3329" y="331"/>
                    <a:pt x="3345" y="323"/>
                  </a:cubicBezTo>
                  <a:cubicBezTo>
                    <a:pt x="3359" y="316"/>
                    <a:pt x="3379" y="319"/>
                    <a:pt x="3390" y="308"/>
                  </a:cubicBezTo>
                  <a:cubicBezTo>
                    <a:pt x="3401" y="297"/>
                    <a:pt x="3394" y="274"/>
                    <a:pt x="3405" y="263"/>
                  </a:cubicBezTo>
                  <a:cubicBezTo>
                    <a:pt x="3430" y="238"/>
                    <a:pt x="3465" y="223"/>
                    <a:pt x="3495" y="203"/>
                  </a:cubicBezTo>
                  <a:cubicBezTo>
                    <a:pt x="3510" y="193"/>
                    <a:pt x="3525" y="183"/>
                    <a:pt x="3540" y="173"/>
                  </a:cubicBezTo>
                  <a:cubicBezTo>
                    <a:pt x="3555" y="163"/>
                    <a:pt x="3585" y="143"/>
                    <a:pt x="3585" y="143"/>
                  </a:cubicBezTo>
                  <a:cubicBezTo>
                    <a:pt x="3599" y="102"/>
                    <a:pt x="3626" y="70"/>
                    <a:pt x="3540" y="68"/>
                  </a:cubicBezTo>
                  <a:cubicBezTo>
                    <a:pt x="2915" y="53"/>
                    <a:pt x="2290" y="58"/>
                    <a:pt x="1665" y="53"/>
                  </a:cubicBezTo>
                  <a:cubicBezTo>
                    <a:pt x="1469" y="49"/>
                    <a:pt x="0" y="0"/>
                    <a:pt x="0" y="68"/>
                  </a:cubicBezTo>
                  <a:close/>
                </a:path>
              </a:pathLst>
            </a:custGeom>
            <a:blipFill>
              <a:blip r:embed="rId5" cstate="print"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32" descr="70%"/>
            <p:cNvSpPr>
              <a:spLocks noChangeArrowheads="1"/>
            </p:cNvSpPr>
            <p:nvPr/>
          </p:nvSpPr>
          <p:spPr bwMode="auto">
            <a:xfrm>
              <a:off x="304800" y="3352800"/>
              <a:ext cx="1714679" cy="1714500"/>
            </a:xfrm>
            <a:custGeom>
              <a:avLst/>
              <a:gdLst>
                <a:gd name="G0" fmla="+- 1440 0 0"/>
                <a:gd name="G1" fmla="+- 21600 0 1440"/>
                <a:gd name="G2" fmla="+- 21600 0 144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40" y="10800"/>
                  </a:moveTo>
                  <a:cubicBezTo>
                    <a:pt x="1440" y="15969"/>
                    <a:pt x="5631" y="20160"/>
                    <a:pt x="10800" y="20160"/>
                  </a:cubicBezTo>
                  <a:cubicBezTo>
                    <a:pt x="15969" y="20160"/>
                    <a:pt x="20160" y="15969"/>
                    <a:pt x="20160" y="10800"/>
                  </a:cubicBezTo>
                  <a:cubicBezTo>
                    <a:pt x="20160" y="5631"/>
                    <a:pt x="15969" y="1440"/>
                    <a:pt x="10800" y="1440"/>
                  </a:cubicBezTo>
                  <a:cubicBezTo>
                    <a:pt x="5631" y="1440"/>
                    <a:pt x="1440" y="5631"/>
                    <a:pt x="1440" y="10800"/>
                  </a:cubicBezTo>
                  <a:close/>
                </a:path>
              </a:pathLst>
            </a:custGeom>
            <a:pattFill prst="pct70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885886" y="4762500"/>
              <a:ext cx="567749" cy="152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Type 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>
              <a:off x="722039" y="4314825"/>
              <a:ext cx="93926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Wastewater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572487" y="3771900"/>
              <a:ext cx="1227130" cy="19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Pressure Mains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58000" y="4169923"/>
            <a:ext cx="1736619" cy="1714500"/>
            <a:chOff x="4572000" y="3352800"/>
            <a:chExt cx="1736619" cy="1714500"/>
          </a:xfrm>
        </p:grpSpPr>
        <p:sp>
          <p:nvSpPr>
            <p:cNvPr id="35" name="Freeform 18" descr="Wave"/>
            <p:cNvSpPr>
              <a:spLocks/>
            </p:cNvSpPr>
            <p:nvPr/>
          </p:nvSpPr>
          <p:spPr bwMode="auto">
            <a:xfrm>
              <a:off x="4572000" y="4272280"/>
              <a:ext cx="1647089" cy="723265"/>
            </a:xfrm>
            <a:custGeom>
              <a:avLst/>
              <a:gdLst/>
              <a:ahLst/>
              <a:cxnLst>
                <a:cxn ang="0">
                  <a:pos x="112" y="195"/>
                </a:cxn>
                <a:cxn ang="0">
                  <a:pos x="127" y="90"/>
                </a:cxn>
                <a:cxn ang="0">
                  <a:pos x="877" y="210"/>
                </a:cxn>
                <a:cxn ang="0">
                  <a:pos x="1357" y="60"/>
                </a:cxn>
                <a:cxn ang="0">
                  <a:pos x="1867" y="195"/>
                </a:cxn>
                <a:cxn ang="0">
                  <a:pos x="2332" y="30"/>
                </a:cxn>
                <a:cxn ang="0">
                  <a:pos x="2722" y="135"/>
                </a:cxn>
                <a:cxn ang="0">
                  <a:pos x="2413" y="750"/>
                </a:cxn>
                <a:cxn ang="0">
                  <a:pos x="1788" y="1102"/>
                </a:cxn>
                <a:cxn ang="0">
                  <a:pos x="802" y="975"/>
                </a:cxn>
                <a:cxn ang="0">
                  <a:pos x="292" y="555"/>
                </a:cxn>
                <a:cxn ang="0">
                  <a:pos x="52" y="120"/>
                </a:cxn>
                <a:cxn ang="0">
                  <a:pos x="142" y="105"/>
                </a:cxn>
              </a:cxnLst>
              <a:rect l="0" t="0" r="r" b="b"/>
              <a:pathLst>
                <a:path w="2735" h="1139">
                  <a:moveTo>
                    <a:pt x="112" y="195"/>
                  </a:moveTo>
                  <a:cubicBezTo>
                    <a:pt x="56" y="141"/>
                    <a:pt x="0" y="88"/>
                    <a:pt x="127" y="90"/>
                  </a:cubicBezTo>
                  <a:cubicBezTo>
                    <a:pt x="254" y="92"/>
                    <a:pt x="672" y="215"/>
                    <a:pt x="877" y="210"/>
                  </a:cubicBezTo>
                  <a:cubicBezTo>
                    <a:pt x="1082" y="205"/>
                    <a:pt x="1192" y="63"/>
                    <a:pt x="1357" y="60"/>
                  </a:cubicBezTo>
                  <a:cubicBezTo>
                    <a:pt x="1522" y="57"/>
                    <a:pt x="1705" y="200"/>
                    <a:pt x="1867" y="195"/>
                  </a:cubicBezTo>
                  <a:cubicBezTo>
                    <a:pt x="2029" y="190"/>
                    <a:pt x="2190" y="40"/>
                    <a:pt x="2332" y="30"/>
                  </a:cubicBezTo>
                  <a:cubicBezTo>
                    <a:pt x="2474" y="20"/>
                    <a:pt x="2709" y="15"/>
                    <a:pt x="2722" y="135"/>
                  </a:cubicBezTo>
                  <a:cubicBezTo>
                    <a:pt x="2735" y="255"/>
                    <a:pt x="2569" y="589"/>
                    <a:pt x="2413" y="750"/>
                  </a:cubicBezTo>
                  <a:cubicBezTo>
                    <a:pt x="2257" y="911"/>
                    <a:pt x="2056" y="1065"/>
                    <a:pt x="1788" y="1102"/>
                  </a:cubicBezTo>
                  <a:cubicBezTo>
                    <a:pt x="1520" y="1139"/>
                    <a:pt x="1051" y="1066"/>
                    <a:pt x="802" y="975"/>
                  </a:cubicBezTo>
                  <a:cubicBezTo>
                    <a:pt x="553" y="884"/>
                    <a:pt x="417" y="697"/>
                    <a:pt x="292" y="555"/>
                  </a:cubicBezTo>
                  <a:cubicBezTo>
                    <a:pt x="167" y="413"/>
                    <a:pt x="77" y="195"/>
                    <a:pt x="52" y="120"/>
                  </a:cubicBezTo>
                  <a:cubicBezTo>
                    <a:pt x="27" y="45"/>
                    <a:pt x="112" y="0"/>
                    <a:pt x="142" y="105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9" descr="10%"/>
            <p:cNvSpPr>
              <a:spLocks/>
            </p:cNvSpPr>
            <p:nvPr/>
          </p:nvSpPr>
          <p:spPr bwMode="auto">
            <a:xfrm>
              <a:off x="4885671" y="4714875"/>
              <a:ext cx="1123881" cy="266700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90" y="158"/>
                </a:cxn>
                <a:cxn ang="0">
                  <a:pos x="180" y="218"/>
                </a:cxn>
                <a:cxn ang="0">
                  <a:pos x="255" y="278"/>
                </a:cxn>
                <a:cxn ang="0">
                  <a:pos x="285" y="323"/>
                </a:cxn>
                <a:cxn ang="0">
                  <a:pos x="480" y="368"/>
                </a:cxn>
                <a:cxn ang="0">
                  <a:pos x="615" y="413"/>
                </a:cxn>
                <a:cxn ang="0">
                  <a:pos x="705" y="473"/>
                </a:cxn>
                <a:cxn ang="0">
                  <a:pos x="1020" y="563"/>
                </a:cxn>
                <a:cxn ang="0">
                  <a:pos x="1110" y="593"/>
                </a:cxn>
                <a:cxn ang="0">
                  <a:pos x="1200" y="653"/>
                </a:cxn>
                <a:cxn ang="0">
                  <a:pos x="1785" y="683"/>
                </a:cxn>
                <a:cxn ang="0">
                  <a:pos x="2565" y="683"/>
                </a:cxn>
                <a:cxn ang="0">
                  <a:pos x="2745" y="578"/>
                </a:cxn>
                <a:cxn ang="0">
                  <a:pos x="3090" y="488"/>
                </a:cxn>
                <a:cxn ang="0">
                  <a:pos x="3210" y="368"/>
                </a:cxn>
                <a:cxn ang="0">
                  <a:pos x="3300" y="353"/>
                </a:cxn>
                <a:cxn ang="0">
                  <a:pos x="3345" y="323"/>
                </a:cxn>
                <a:cxn ang="0">
                  <a:pos x="3390" y="308"/>
                </a:cxn>
                <a:cxn ang="0">
                  <a:pos x="3405" y="263"/>
                </a:cxn>
                <a:cxn ang="0">
                  <a:pos x="3495" y="203"/>
                </a:cxn>
                <a:cxn ang="0">
                  <a:pos x="3540" y="173"/>
                </a:cxn>
                <a:cxn ang="0">
                  <a:pos x="3585" y="143"/>
                </a:cxn>
                <a:cxn ang="0">
                  <a:pos x="3540" y="68"/>
                </a:cxn>
                <a:cxn ang="0">
                  <a:pos x="1665" y="53"/>
                </a:cxn>
                <a:cxn ang="0">
                  <a:pos x="0" y="68"/>
                </a:cxn>
              </a:cxnLst>
              <a:rect l="0" t="0" r="r" b="b"/>
              <a:pathLst>
                <a:path w="3626" h="734">
                  <a:moveTo>
                    <a:pt x="0" y="68"/>
                  </a:moveTo>
                  <a:cubicBezTo>
                    <a:pt x="30" y="98"/>
                    <a:pt x="55" y="134"/>
                    <a:pt x="90" y="158"/>
                  </a:cubicBezTo>
                  <a:cubicBezTo>
                    <a:pt x="120" y="178"/>
                    <a:pt x="180" y="218"/>
                    <a:pt x="180" y="218"/>
                  </a:cubicBezTo>
                  <a:cubicBezTo>
                    <a:pt x="266" y="347"/>
                    <a:pt x="151" y="195"/>
                    <a:pt x="255" y="278"/>
                  </a:cubicBezTo>
                  <a:cubicBezTo>
                    <a:pt x="269" y="289"/>
                    <a:pt x="270" y="313"/>
                    <a:pt x="285" y="323"/>
                  </a:cubicBezTo>
                  <a:cubicBezTo>
                    <a:pt x="334" y="354"/>
                    <a:pt x="427" y="360"/>
                    <a:pt x="480" y="368"/>
                  </a:cubicBezTo>
                  <a:cubicBezTo>
                    <a:pt x="525" y="383"/>
                    <a:pt x="570" y="398"/>
                    <a:pt x="615" y="413"/>
                  </a:cubicBezTo>
                  <a:cubicBezTo>
                    <a:pt x="649" y="424"/>
                    <a:pt x="705" y="473"/>
                    <a:pt x="705" y="473"/>
                  </a:cubicBezTo>
                  <a:cubicBezTo>
                    <a:pt x="774" y="576"/>
                    <a:pt x="908" y="554"/>
                    <a:pt x="1020" y="563"/>
                  </a:cubicBezTo>
                  <a:cubicBezTo>
                    <a:pt x="1050" y="573"/>
                    <a:pt x="1080" y="583"/>
                    <a:pt x="1110" y="593"/>
                  </a:cubicBezTo>
                  <a:cubicBezTo>
                    <a:pt x="1236" y="635"/>
                    <a:pt x="1083" y="642"/>
                    <a:pt x="1200" y="653"/>
                  </a:cubicBezTo>
                  <a:cubicBezTo>
                    <a:pt x="1262" y="659"/>
                    <a:pt x="1744" y="681"/>
                    <a:pt x="1785" y="683"/>
                  </a:cubicBezTo>
                  <a:cubicBezTo>
                    <a:pt x="2093" y="734"/>
                    <a:pt x="1911" y="710"/>
                    <a:pt x="2565" y="683"/>
                  </a:cubicBezTo>
                  <a:cubicBezTo>
                    <a:pt x="2643" y="680"/>
                    <a:pt x="2673" y="592"/>
                    <a:pt x="2745" y="578"/>
                  </a:cubicBezTo>
                  <a:cubicBezTo>
                    <a:pt x="2875" y="552"/>
                    <a:pt x="2973" y="546"/>
                    <a:pt x="3090" y="488"/>
                  </a:cubicBezTo>
                  <a:cubicBezTo>
                    <a:pt x="3109" y="460"/>
                    <a:pt x="3181" y="381"/>
                    <a:pt x="3210" y="368"/>
                  </a:cubicBezTo>
                  <a:cubicBezTo>
                    <a:pt x="3238" y="356"/>
                    <a:pt x="3270" y="358"/>
                    <a:pt x="3300" y="353"/>
                  </a:cubicBezTo>
                  <a:cubicBezTo>
                    <a:pt x="3315" y="343"/>
                    <a:pt x="3329" y="331"/>
                    <a:pt x="3345" y="323"/>
                  </a:cubicBezTo>
                  <a:cubicBezTo>
                    <a:pt x="3359" y="316"/>
                    <a:pt x="3379" y="319"/>
                    <a:pt x="3390" y="308"/>
                  </a:cubicBezTo>
                  <a:cubicBezTo>
                    <a:pt x="3401" y="297"/>
                    <a:pt x="3394" y="274"/>
                    <a:pt x="3405" y="263"/>
                  </a:cubicBezTo>
                  <a:cubicBezTo>
                    <a:pt x="3430" y="238"/>
                    <a:pt x="3465" y="223"/>
                    <a:pt x="3495" y="203"/>
                  </a:cubicBezTo>
                  <a:cubicBezTo>
                    <a:pt x="3510" y="193"/>
                    <a:pt x="3525" y="183"/>
                    <a:pt x="3540" y="173"/>
                  </a:cubicBezTo>
                  <a:cubicBezTo>
                    <a:pt x="3555" y="163"/>
                    <a:pt x="3585" y="143"/>
                    <a:pt x="3585" y="143"/>
                  </a:cubicBezTo>
                  <a:cubicBezTo>
                    <a:pt x="3599" y="102"/>
                    <a:pt x="3626" y="70"/>
                    <a:pt x="3540" y="68"/>
                  </a:cubicBezTo>
                  <a:cubicBezTo>
                    <a:pt x="2915" y="53"/>
                    <a:pt x="2290" y="58"/>
                    <a:pt x="1665" y="53"/>
                  </a:cubicBezTo>
                  <a:cubicBezTo>
                    <a:pt x="1469" y="49"/>
                    <a:pt x="0" y="0"/>
                    <a:pt x="0" y="68"/>
                  </a:cubicBezTo>
                  <a:close/>
                </a:path>
              </a:pathLst>
            </a:custGeom>
            <a:blipFill>
              <a:blip r:embed="rId5" cstate="print"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20" descr="70%"/>
            <p:cNvSpPr>
              <a:spLocks noChangeArrowheads="1"/>
            </p:cNvSpPr>
            <p:nvPr/>
          </p:nvSpPr>
          <p:spPr bwMode="auto">
            <a:xfrm>
              <a:off x="4594224" y="3352800"/>
              <a:ext cx="1714395" cy="1714500"/>
            </a:xfrm>
            <a:custGeom>
              <a:avLst/>
              <a:gdLst>
                <a:gd name="G0" fmla="+- 1440 0 0"/>
                <a:gd name="G1" fmla="+- 21600 0 1440"/>
                <a:gd name="G2" fmla="+- 21600 0 144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40" y="10800"/>
                  </a:moveTo>
                  <a:cubicBezTo>
                    <a:pt x="1440" y="15969"/>
                    <a:pt x="5631" y="20160"/>
                    <a:pt x="10800" y="20160"/>
                  </a:cubicBezTo>
                  <a:cubicBezTo>
                    <a:pt x="15969" y="20160"/>
                    <a:pt x="20160" y="15969"/>
                    <a:pt x="20160" y="10800"/>
                  </a:cubicBezTo>
                  <a:cubicBezTo>
                    <a:pt x="20160" y="5631"/>
                    <a:pt x="15969" y="1440"/>
                    <a:pt x="10800" y="1440"/>
                  </a:cubicBezTo>
                  <a:cubicBezTo>
                    <a:pt x="5631" y="1440"/>
                    <a:pt x="1440" y="5631"/>
                    <a:pt x="1440" y="10800"/>
                  </a:cubicBezTo>
                  <a:close/>
                </a:path>
              </a:pathLst>
            </a:custGeom>
            <a:pattFill prst="pct70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4933293" y="3595370"/>
              <a:ext cx="1139120" cy="27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Gravity Sewer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5011393" y="4495800"/>
              <a:ext cx="939107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Wastewater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933293" y="4010660"/>
              <a:ext cx="624802" cy="26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Air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Text Box 28"/>
            <p:cNvSpPr txBox="1">
              <a:spLocks noChangeArrowheads="1"/>
            </p:cNvSpPr>
            <p:nvPr/>
          </p:nvSpPr>
          <p:spPr bwMode="auto">
            <a:xfrm>
              <a:off x="5175213" y="4762500"/>
              <a:ext cx="520033" cy="152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Type 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278877" y="5950086"/>
            <a:ext cx="3310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sewers build up “type C” sediments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011676" y="5321030"/>
            <a:ext cx="21210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methanogenic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71080" y="4714673"/>
            <a:ext cx="18133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sulfidogenic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36572" y="5060308"/>
            <a:ext cx="18133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sulfidogenic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17404" y="4909226"/>
            <a:ext cx="11961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aerobic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85703" y="2992581"/>
            <a:ext cx="159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Combined</a:t>
            </a:r>
            <a:br>
              <a:rPr lang="en-US" dirty="0" smtClean="0"/>
            </a:br>
            <a:r>
              <a:rPr lang="en-US" dirty="0" smtClean="0"/>
              <a:t>sewers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>
            <a:off x="6034390" y="3440347"/>
            <a:ext cx="700391" cy="603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9" name="big world">
            <a:hlinkClick r:id="" action="ppaction://media"/>
          </p:cNvPr>
          <p:cNvPicPr>
            <a:picLocks noRot="1" noChangeAspect="1"/>
          </p:cNvPicPr>
          <p:nvPr>
            <a:wavAudioFile r:embed="rId1" name="big world"/>
          </p:nvPr>
        </p:nvPicPr>
        <p:blipFill>
          <a:blip r:embed="rId6" cstate="print"/>
          <a:stretch>
            <a:fillRect/>
          </a:stretch>
        </p:blipFill>
        <p:spPr>
          <a:xfrm>
            <a:off x="5499370" y="107814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89" y="687422"/>
            <a:ext cx="8229600" cy="808038"/>
          </a:xfrm>
        </p:spPr>
        <p:txBody>
          <a:bodyPr/>
          <a:lstStyle/>
          <a:p>
            <a:r>
              <a:rPr lang="en-US" dirty="0" smtClean="0"/>
              <a:t>Conceptual model of dechlorination of PCBs in sewers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246433" y="1682885"/>
            <a:ext cx="8663035" cy="4743450"/>
            <a:chOff x="256161" y="1361872"/>
            <a:chExt cx="8663035" cy="474345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08561" y="1361872"/>
              <a:ext cx="7124700" cy="2773338"/>
              <a:chOff x="1050" y="3825"/>
              <a:chExt cx="11220" cy="4367"/>
            </a:xfrm>
          </p:grpSpPr>
          <p:sp>
            <p:nvSpPr>
              <p:cNvPr id="4" name="Freeform 3" descr="10%"/>
              <p:cNvSpPr>
                <a:spLocks/>
              </p:cNvSpPr>
              <p:nvPr/>
            </p:nvSpPr>
            <p:spPr bwMode="auto">
              <a:xfrm>
                <a:off x="1575" y="6755"/>
                <a:ext cx="4620" cy="103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90" y="158"/>
                  </a:cxn>
                  <a:cxn ang="0">
                    <a:pos x="180" y="218"/>
                  </a:cxn>
                  <a:cxn ang="0">
                    <a:pos x="255" y="278"/>
                  </a:cxn>
                  <a:cxn ang="0">
                    <a:pos x="285" y="323"/>
                  </a:cxn>
                  <a:cxn ang="0">
                    <a:pos x="480" y="368"/>
                  </a:cxn>
                  <a:cxn ang="0">
                    <a:pos x="615" y="413"/>
                  </a:cxn>
                  <a:cxn ang="0">
                    <a:pos x="705" y="473"/>
                  </a:cxn>
                  <a:cxn ang="0">
                    <a:pos x="1020" y="563"/>
                  </a:cxn>
                  <a:cxn ang="0">
                    <a:pos x="1110" y="593"/>
                  </a:cxn>
                  <a:cxn ang="0">
                    <a:pos x="1200" y="653"/>
                  </a:cxn>
                  <a:cxn ang="0">
                    <a:pos x="1785" y="683"/>
                  </a:cxn>
                  <a:cxn ang="0">
                    <a:pos x="2565" y="683"/>
                  </a:cxn>
                  <a:cxn ang="0">
                    <a:pos x="2745" y="578"/>
                  </a:cxn>
                  <a:cxn ang="0">
                    <a:pos x="3090" y="488"/>
                  </a:cxn>
                  <a:cxn ang="0">
                    <a:pos x="3210" y="368"/>
                  </a:cxn>
                  <a:cxn ang="0">
                    <a:pos x="3300" y="353"/>
                  </a:cxn>
                  <a:cxn ang="0">
                    <a:pos x="3345" y="323"/>
                  </a:cxn>
                  <a:cxn ang="0">
                    <a:pos x="3390" y="308"/>
                  </a:cxn>
                  <a:cxn ang="0">
                    <a:pos x="3405" y="263"/>
                  </a:cxn>
                  <a:cxn ang="0">
                    <a:pos x="3495" y="203"/>
                  </a:cxn>
                  <a:cxn ang="0">
                    <a:pos x="3540" y="173"/>
                  </a:cxn>
                  <a:cxn ang="0">
                    <a:pos x="3585" y="143"/>
                  </a:cxn>
                  <a:cxn ang="0">
                    <a:pos x="3540" y="68"/>
                  </a:cxn>
                  <a:cxn ang="0">
                    <a:pos x="1665" y="53"/>
                  </a:cxn>
                  <a:cxn ang="0">
                    <a:pos x="0" y="68"/>
                  </a:cxn>
                </a:cxnLst>
                <a:rect l="0" t="0" r="r" b="b"/>
                <a:pathLst>
                  <a:path w="3626" h="734">
                    <a:moveTo>
                      <a:pt x="0" y="68"/>
                    </a:moveTo>
                    <a:cubicBezTo>
                      <a:pt x="30" y="98"/>
                      <a:pt x="55" y="134"/>
                      <a:pt x="90" y="158"/>
                    </a:cubicBezTo>
                    <a:cubicBezTo>
                      <a:pt x="120" y="178"/>
                      <a:pt x="180" y="218"/>
                      <a:pt x="180" y="218"/>
                    </a:cubicBezTo>
                    <a:cubicBezTo>
                      <a:pt x="266" y="347"/>
                      <a:pt x="151" y="195"/>
                      <a:pt x="255" y="278"/>
                    </a:cubicBezTo>
                    <a:cubicBezTo>
                      <a:pt x="269" y="289"/>
                      <a:pt x="270" y="313"/>
                      <a:pt x="285" y="323"/>
                    </a:cubicBezTo>
                    <a:cubicBezTo>
                      <a:pt x="334" y="354"/>
                      <a:pt x="427" y="360"/>
                      <a:pt x="480" y="368"/>
                    </a:cubicBezTo>
                    <a:cubicBezTo>
                      <a:pt x="525" y="383"/>
                      <a:pt x="570" y="398"/>
                      <a:pt x="615" y="413"/>
                    </a:cubicBezTo>
                    <a:cubicBezTo>
                      <a:pt x="649" y="424"/>
                      <a:pt x="705" y="473"/>
                      <a:pt x="705" y="473"/>
                    </a:cubicBezTo>
                    <a:cubicBezTo>
                      <a:pt x="774" y="576"/>
                      <a:pt x="908" y="554"/>
                      <a:pt x="1020" y="563"/>
                    </a:cubicBezTo>
                    <a:cubicBezTo>
                      <a:pt x="1050" y="573"/>
                      <a:pt x="1080" y="583"/>
                      <a:pt x="1110" y="593"/>
                    </a:cubicBezTo>
                    <a:cubicBezTo>
                      <a:pt x="1236" y="635"/>
                      <a:pt x="1083" y="642"/>
                      <a:pt x="1200" y="653"/>
                    </a:cubicBezTo>
                    <a:cubicBezTo>
                      <a:pt x="1262" y="659"/>
                      <a:pt x="1744" y="681"/>
                      <a:pt x="1785" y="683"/>
                    </a:cubicBezTo>
                    <a:cubicBezTo>
                      <a:pt x="2093" y="734"/>
                      <a:pt x="1911" y="710"/>
                      <a:pt x="2565" y="683"/>
                    </a:cubicBezTo>
                    <a:cubicBezTo>
                      <a:pt x="2643" y="680"/>
                      <a:pt x="2673" y="592"/>
                      <a:pt x="2745" y="578"/>
                    </a:cubicBezTo>
                    <a:cubicBezTo>
                      <a:pt x="2875" y="552"/>
                      <a:pt x="2973" y="546"/>
                      <a:pt x="3090" y="488"/>
                    </a:cubicBezTo>
                    <a:cubicBezTo>
                      <a:pt x="3109" y="460"/>
                      <a:pt x="3181" y="381"/>
                      <a:pt x="3210" y="368"/>
                    </a:cubicBezTo>
                    <a:cubicBezTo>
                      <a:pt x="3238" y="356"/>
                      <a:pt x="3270" y="358"/>
                      <a:pt x="3300" y="353"/>
                    </a:cubicBezTo>
                    <a:cubicBezTo>
                      <a:pt x="3315" y="343"/>
                      <a:pt x="3329" y="331"/>
                      <a:pt x="3345" y="323"/>
                    </a:cubicBezTo>
                    <a:cubicBezTo>
                      <a:pt x="3359" y="316"/>
                      <a:pt x="3379" y="319"/>
                      <a:pt x="3390" y="308"/>
                    </a:cubicBezTo>
                    <a:cubicBezTo>
                      <a:pt x="3401" y="297"/>
                      <a:pt x="3394" y="274"/>
                      <a:pt x="3405" y="263"/>
                    </a:cubicBezTo>
                    <a:cubicBezTo>
                      <a:pt x="3430" y="238"/>
                      <a:pt x="3465" y="223"/>
                      <a:pt x="3495" y="203"/>
                    </a:cubicBezTo>
                    <a:cubicBezTo>
                      <a:pt x="3510" y="193"/>
                      <a:pt x="3525" y="183"/>
                      <a:pt x="3540" y="173"/>
                    </a:cubicBezTo>
                    <a:cubicBezTo>
                      <a:pt x="3555" y="163"/>
                      <a:pt x="3585" y="143"/>
                      <a:pt x="3585" y="143"/>
                    </a:cubicBezTo>
                    <a:cubicBezTo>
                      <a:pt x="3599" y="102"/>
                      <a:pt x="3626" y="70"/>
                      <a:pt x="3540" y="68"/>
                    </a:cubicBezTo>
                    <a:cubicBezTo>
                      <a:pt x="2915" y="53"/>
                      <a:pt x="2290" y="58"/>
                      <a:pt x="1665" y="53"/>
                    </a:cubicBezTo>
                    <a:cubicBezTo>
                      <a:pt x="1469" y="49"/>
                      <a:pt x="0" y="0"/>
                      <a:pt x="0" y="68"/>
                    </a:cubicBezTo>
                    <a:close/>
                  </a:path>
                </a:pathLst>
              </a:custGeom>
              <a:blipFill>
                <a:blip r:embed="rId3" cstate="print"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AutoShape 4" descr="Wave"/>
              <p:cNvSpPr>
                <a:spLocks noChangeArrowheads="1"/>
              </p:cNvSpPr>
              <p:nvPr/>
            </p:nvSpPr>
            <p:spPr bwMode="auto">
              <a:xfrm>
                <a:off x="1346" y="5970"/>
                <a:ext cx="5194" cy="534"/>
              </a:xfrm>
              <a:prstGeom prst="doubleWave">
                <a:avLst>
                  <a:gd name="adj1" fmla="val 6500"/>
                  <a:gd name="adj2" fmla="val -23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AutoShape 5" descr="5%"/>
              <p:cNvSpPr>
                <a:spLocks noChangeArrowheads="1"/>
              </p:cNvSpPr>
              <p:nvPr/>
            </p:nvSpPr>
            <p:spPr bwMode="auto">
              <a:xfrm>
                <a:off x="1346" y="6429"/>
                <a:ext cx="5077" cy="411"/>
              </a:xfrm>
              <a:custGeom>
                <a:avLst/>
                <a:gdLst>
                  <a:gd name="G0" fmla="+- 935 0 0"/>
                  <a:gd name="G1" fmla="+- 21600 0 935"/>
                  <a:gd name="G2" fmla="*/ 935 1 2"/>
                  <a:gd name="G3" fmla="+- 21600 0 G2"/>
                  <a:gd name="G4" fmla="+/ 935 21600 2"/>
                  <a:gd name="G5" fmla="+/ G1 0 2"/>
                  <a:gd name="G6" fmla="*/ 21600 21600 935"/>
                  <a:gd name="G7" fmla="*/ G6 1 2"/>
                  <a:gd name="G8" fmla="+- 21600 0 G7"/>
                  <a:gd name="G9" fmla="*/ 21600 1 2"/>
                  <a:gd name="G10" fmla="+- 935 0 G9"/>
                  <a:gd name="G11" fmla="?: G10 G8 0"/>
                  <a:gd name="G12" fmla="?: G10 G7 21600"/>
                  <a:gd name="T0" fmla="*/ 21132 w 21600"/>
                  <a:gd name="T1" fmla="*/ 10800 h 21600"/>
                  <a:gd name="T2" fmla="*/ 10800 w 21600"/>
                  <a:gd name="T3" fmla="*/ 21600 h 21600"/>
                  <a:gd name="T4" fmla="*/ 468 w 21600"/>
                  <a:gd name="T5" fmla="*/ 10800 h 21600"/>
                  <a:gd name="T6" fmla="*/ 10800 w 21600"/>
                  <a:gd name="T7" fmla="*/ 0 h 21600"/>
                  <a:gd name="T8" fmla="*/ 2268 w 21600"/>
                  <a:gd name="T9" fmla="*/ 2268 h 21600"/>
                  <a:gd name="T10" fmla="*/ 19332 w 21600"/>
                  <a:gd name="T11" fmla="*/ 1933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35" y="21600"/>
                    </a:lnTo>
                    <a:lnTo>
                      <a:pt x="206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blipFill>
                <a:blip r:embed="rId4" cstate="print"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AutoShape 6" descr="70%"/>
              <p:cNvSpPr>
                <a:spLocks noChangeArrowheads="1"/>
              </p:cNvSpPr>
              <p:nvPr/>
            </p:nvSpPr>
            <p:spPr bwMode="auto">
              <a:xfrm>
                <a:off x="1050" y="3825"/>
                <a:ext cx="5850" cy="4170"/>
              </a:xfrm>
              <a:custGeom>
                <a:avLst/>
                <a:gdLst>
                  <a:gd name="G0" fmla="+- 1522 0 0"/>
                  <a:gd name="G1" fmla="+- 21600 0 1522"/>
                  <a:gd name="G2" fmla="+- 21600 0 152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522" y="10800"/>
                    </a:moveTo>
                    <a:cubicBezTo>
                      <a:pt x="1522" y="15924"/>
                      <a:pt x="5676" y="20078"/>
                      <a:pt x="10800" y="20078"/>
                    </a:cubicBezTo>
                    <a:cubicBezTo>
                      <a:pt x="15924" y="20078"/>
                      <a:pt x="20078" y="15924"/>
                      <a:pt x="20078" y="10800"/>
                    </a:cubicBezTo>
                    <a:cubicBezTo>
                      <a:pt x="20078" y="5676"/>
                      <a:pt x="15924" y="1522"/>
                      <a:pt x="10800" y="1522"/>
                    </a:cubicBezTo>
                    <a:cubicBezTo>
                      <a:pt x="5676" y="1522"/>
                      <a:pt x="1522" y="5676"/>
                      <a:pt x="1522" y="10800"/>
                    </a:cubicBezTo>
                    <a:close/>
                  </a:path>
                </a:pathLst>
              </a:custGeom>
              <a:pattFill prst="pct7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6423" y="7029"/>
                <a:ext cx="5742" cy="116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Deep bed of type A sediment – methanogenic, long residence time, contains &gt;50% of PCB inventory.  Dechlorination produces factor 2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.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7034" y="5093"/>
                <a:ext cx="5236" cy="193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Shallow bed of type c sediment – aerobic or sulfidogenic, short residence time.  Some dechlorination produces factor </a:t>
                </a:r>
                <a:r>
                  <a:rPr lang="en-US" sz="1400" dirty="0" smtClean="0">
                    <a:latin typeface="Calibri" pitchFamily="34" charset="0"/>
                  </a:rPr>
                  <a:t>4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if sulfidogenic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2505" y="5093"/>
                <a:ext cx="186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Air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1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6000" y="6104"/>
                <a:ext cx="1034" cy="52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3116" y="4522"/>
                <a:ext cx="2059" cy="43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Combined Sewer</a:t>
                </a: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3324" y="6460"/>
                <a:ext cx="966" cy="2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Type C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3467" y="7142"/>
                <a:ext cx="743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Type A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5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5190" y="7215"/>
                <a:ext cx="123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2886" y="6104"/>
                <a:ext cx="147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Wastewater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4523361" y="4257472"/>
              <a:ext cx="4395835" cy="1714500"/>
              <a:chOff x="2172" y="8174"/>
              <a:chExt cx="6923" cy="2700"/>
            </a:xfrm>
          </p:grpSpPr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2172" y="8174"/>
                <a:ext cx="6923" cy="2700"/>
                <a:chOff x="2172" y="8174"/>
                <a:chExt cx="6923" cy="2700"/>
              </a:xfrm>
            </p:grpSpPr>
            <p:sp>
              <p:nvSpPr>
                <p:cNvPr id="20" name="Freeform 18" descr="Wave"/>
                <p:cNvSpPr>
                  <a:spLocks/>
                </p:cNvSpPr>
                <p:nvPr/>
              </p:nvSpPr>
              <p:spPr bwMode="auto">
                <a:xfrm>
                  <a:off x="2172" y="9622"/>
                  <a:ext cx="2594" cy="1139"/>
                </a:xfrm>
                <a:custGeom>
                  <a:avLst/>
                  <a:gdLst/>
                  <a:ahLst/>
                  <a:cxnLst>
                    <a:cxn ang="0">
                      <a:pos x="112" y="195"/>
                    </a:cxn>
                    <a:cxn ang="0">
                      <a:pos x="127" y="90"/>
                    </a:cxn>
                    <a:cxn ang="0">
                      <a:pos x="877" y="210"/>
                    </a:cxn>
                    <a:cxn ang="0">
                      <a:pos x="1357" y="60"/>
                    </a:cxn>
                    <a:cxn ang="0">
                      <a:pos x="1867" y="195"/>
                    </a:cxn>
                    <a:cxn ang="0">
                      <a:pos x="2332" y="30"/>
                    </a:cxn>
                    <a:cxn ang="0">
                      <a:pos x="2722" y="135"/>
                    </a:cxn>
                    <a:cxn ang="0">
                      <a:pos x="2413" y="750"/>
                    </a:cxn>
                    <a:cxn ang="0">
                      <a:pos x="1788" y="1102"/>
                    </a:cxn>
                    <a:cxn ang="0">
                      <a:pos x="802" y="975"/>
                    </a:cxn>
                    <a:cxn ang="0">
                      <a:pos x="292" y="555"/>
                    </a:cxn>
                    <a:cxn ang="0">
                      <a:pos x="52" y="120"/>
                    </a:cxn>
                    <a:cxn ang="0">
                      <a:pos x="142" y="105"/>
                    </a:cxn>
                  </a:cxnLst>
                  <a:rect l="0" t="0" r="r" b="b"/>
                  <a:pathLst>
                    <a:path w="2735" h="1139">
                      <a:moveTo>
                        <a:pt x="112" y="195"/>
                      </a:moveTo>
                      <a:cubicBezTo>
                        <a:pt x="56" y="141"/>
                        <a:pt x="0" y="88"/>
                        <a:pt x="127" y="90"/>
                      </a:cubicBezTo>
                      <a:cubicBezTo>
                        <a:pt x="254" y="92"/>
                        <a:pt x="672" y="215"/>
                        <a:pt x="877" y="210"/>
                      </a:cubicBezTo>
                      <a:cubicBezTo>
                        <a:pt x="1082" y="205"/>
                        <a:pt x="1192" y="63"/>
                        <a:pt x="1357" y="60"/>
                      </a:cubicBezTo>
                      <a:cubicBezTo>
                        <a:pt x="1522" y="57"/>
                        <a:pt x="1705" y="200"/>
                        <a:pt x="1867" y="195"/>
                      </a:cubicBezTo>
                      <a:cubicBezTo>
                        <a:pt x="2029" y="190"/>
                        <a:pt x="2190" y="40"/>
                        <a:pt x="2332" y="30"/>
                      </a:cubicBezTo>
                      <a:cubicBezTo>
                        <a:pt x="2474" y="20"/>
                        <a:pt x="2709" y="15"/>
                        <a:pt x="2722" y="135"/>
                      </a:cubicBezTo>
                      <a:cubicBezTo>
                        <a:pt x="2735" y="255"/>
                        <a:pt x="2569" y="589"/>
                        <a:pt x="2413" y="750"/>
                      </a:cubicBezTo>
                      <a:cubicBezTo>
                        <a:pt x="2257" y="911"/>
                        <a:pt x="2056" y="1065"/>
                        <a:pt x="1788" y="1102"/>
                      </a:cubicBezTo>
                      <a:cubicBezTo>
                        <a:pt x="1520" y="1139"/>
                        <a:pt x="1051" y="1066"/>
                        <a:pt x="802" y="975"/>
                      </a:cubicBezTo>
                      <a:cubicBezTo>
                        <a:pt x="553" y="884"/>
                        <a:pt x="417" y="697"/>
                        <a:pt x="292" y="555"/>
                      </a:cubicBezTo>
                      <a:cubicBezTo>
                        <a:pt x="167" y="413"/>
                        <a:pt x="77" y="195"/>
                        <a:pt x="52" y="120"/>
                      </a:cubicBezTo>
                      <a:cubicBezTo>
                        <a:pt x="27" y="45"/>
                        <a:pt x="112" y="0"/>
                        <a:pt x="142" y="105"/>
                      </a:cubicBez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19" descr="10%"/>
                <p:cNvSpPr>
                  <a:spLocks/>
                </p:cNvSpPr>
                <p:nvPr/>
              </p:nvSpPr>
              <p:spPr bwMode="auto">
                <a:xfrm>
                  <a:off x="2666" y="10319"/>
                  <a:ext cx="1770" cy="420"/>
                </a:xfrm>
                <a:custGeom>
                  <a:avLst/>
                  <a:gdLst/>
                  <a:ahLst/>
                  <a:cxnLst>
                    <a:cxn ang="0">
                      <a:pos x="0" y="68"/>
                    </a:cxn>
                    <a:cxn ang="0">
                      <a:pos x="90" y="158"/>
                    </a:cxn>
                    <a:cxn ang="0">
                      <a:pos x="180" y="218"/>
                    </a:cxn>
                    <a:cxn ang="0">
                      <a:pos x="255" y="278"/>
                    </a:cxn>
                    <a:cxn ang="0">
                      <a:pos x="285" y="323"/>
                    </a:cxn>
                    <a:cxn ang="0">
                      <a:pos x="480" y="368"/>
                    </a:cxn>
                    <a:cxn ang="0">
                      <a:pos x="615" y="413"/>
                    </a:cxn>
                    <a:cxn ang="0">
                      <a:pos x="705" y="473"/>
                    </a:cxn>
                    <a:cxn ang="0">
                      <a:pos x="1020" y="563"/>
                    </a:cxn>
                    <a:cxn ang="0">
                      <a:pos x="1110" y="593"/>
                    </a:cxn>
                    <a:cxn ang="0">
                      <a:pos x="1200" y="653"/>
                    </a:cxn>
                    <a:cxn ang="0">
                      <a:pos x="1785" y="683"/>
                    </a:cxn>
                    <a:cxn ang="0">
                      <a:pos x="2565" y="683"/>
                    </a:cxn>
                    <a:cxn ang="0">
                      <a:pos x="2745" y="578"/>
                    </a:cxn>
                    <a:cxn ang="0">
                      <a:pos x="3090" y="488"/>
                    </a:cxn>
                    <a:cxn ang="0">
                      <a:pos x="3210" y="368"/>
                    </a:cxn>
                    <a:cxn ang="0">
                      <a:pos x="3300" y="353"/>
                    </a:cxn>
                    <a:cxn ang="0">
                      <a:pos x="3345" y="323"/>
                    </a:cxn>
                    <a:cxn ang="0">
                      <a:pos x="3390" y="308"/>
                    </a:cxn>
                    <a:cxn ang="0">
                      <a:pos x="3405" y="263"/>
                    </a:cxn>
                    <a:cxn ang="0">
                      <a:pos x="3495" y="203"/>
                    </a:cxn>
                    <a:cxn ang="0">
                      <a:pos x="3540" y="173"/>
                    </a:cxn>
                    <a:cxn ang="0">
                      <a:pos x="3585" y="143"/>
                    </a:cxn>
                    <a:cxn ang="0">
                      <a:pos x="3540" y="68"/>
                    </a:cxn>
                    <a:cxn ang="0">
                      <a:pos x="1665" y="53"/>
                    </a:cxn>
                    <a:cxn ang="0">
                      <a:pos x="0" y="68"/>
                    </a:cxn>
                  </a:cxnLst>
                  <a:rect l="0" t="0" r="r" b="b"/>
                  <a:pathLst>
                    <a:path w="3626" h="734">
                      <a:moveTo>
                        <a:pt x="0" y="68"/>
                      </a:moveTo>
                      <a:cubicBezTo>
                        <a:pt x="30" y="98"/>
                        <a:pt x="55" y="134"/>
                        <a:pt x="90" y="158"/>
                      </a:cubicBezTo>
                      <a:cubicBezTo>
                        <a:pt x="120" y="178"/>
                        <a:pt x="180" y="218"/>
                        <a:pt x="180" y="218"/>
                      </a:cubicBezTo>
                      <a:cubicBezTo>
                        <a:pt x="266" y="347"/>
                        <a:pt x="151" y="195"/>
                        <a:pt x="255" y="278"/>
                      </a:cubicBezTo>
                      <a:cubicBezTo>
                        <a:pt x="269" y="289"/>
                        <a:pt x="270" y="313"/>
                        <a:pt x="285" y="323"/>
                      </a:cubicBezTo>
                      <a:cubicBezTo>
                        <a:pt x="334" y="354"/>
                        <a:pt x="427" y="360"/>
                        <a:pt x="480" y="368"/>
                      </a:cubicBezTo>
                      <a:cubicBezTo>
                        <a:pt x="525" y="383"/>
                        <a:pt x="570" y="398"/>
                        <a:pt x="615" y="413"/>
                      </a:cubicBezTo>
                      <a:cubicBezTo>
                        <a:pt x="649" y="424"/>
                        <a:pt x="705" y="473"/>
                        <a:pt x="705" y="473"/>
                      </a:cubicBezTo>
                      <a:cubicBezTo>
                        <a:pt x="774" y="576"/>
                        <a:pt x="908" y="554"/>
                        <a:pt x="1020" y="563"/>
                      </a:cubicBezTo>
                      <a:cubicBezTo>
                        <a:pt x="1050" y="573"/>
                        <a:pt x="1080" y="583"/>
                        <a:pt x="1110" y="593"/>
                      </a:cubicBezTo>
                      <a:cubicBezTo>
                        <a:pt x="1236" y="635"/>
                        <a:pt x="1083" y="642"/>
                        <a:pt x="1200" y="653"/>
                      </a:cubicBezTo>
                      <a:cubicBezTo>
                        <a:pt x="1262" y="659"/>
                        <a:pt x="1744" y="681"/>
                        <a:pt x="1785" y="683"/>
                      </a:cubicBezTo>
                      <a:cubicBezTo>
                        <a:pt x="2093" y="734"/>
                        <a:pt x="1911" y="710"/>
                        <a:pt x="2565" y="683"/>
                      </a:cubicBezTo>
                      <a:cubicBezTo>
                        <a:pt x="2643" y="680"/>
                        <a:pt x="2673" y="592"/>
                        <a:pt x="2745" y="578"/>
                      </a:cubicBezTo>
                      <a:cubicBezTo>
                        <a:pt x="2875" y="552"/>
                        <a:pt x="2973" y="546"/>
                        <a:pt x="3090" y="488"/>
                      </a:cubicBezTo>
                      <a:cubicBezTo>
                        <a:pt x="3109" y="460"/>
                        <a:pt x="3181" y="381"/>
                        <a:pt x="3210" y="368"/>
                      </a:cubicBezTo>
                      <a:cubicBezTo>
                        <a:pt x="3238" y="356"/>
                        <a:pt x="3270" y="358"/>
                        <a:pt x="3300" y="353"/>
                      </a:cubicBezTo>
                      <a:cubicBezTo>
                        <a:pt x="3315" y="343"/>
                        <a:pt x="3329" y="331"/>
                        <a:pt x="3345" y="323"/>
                      </a:cubicBezTo>
                      <a:cubicBezTo>
                        <a:pt x="3359" y="316"/>
                        <a:pt x="3379" y="319"/>
                        <a:pt x="3390" y="308"/>
                      </a:cubicBezTo>
                      <a:cubicBezTo>
                        <a:pt x="3401" y="297"/>
                        <a:pt x="3394" y="274"/>
                        <a:pt x="3405" y="263"/>
                      </a:cubicBezTo>
                      <a:cubicBezTo>
                        <a:pt x="3430" y="238"/>
                        <a:pt x="3465" y="223"/>
                        <a:pt x="3495" y="203"/>
                      </a:cubicBezTo>
                      <a:cubicBezTo>
                        <a:pt x="3510" y="193"/>
                        <a:pt x="3525" y="183"/>
                        <a:pt x="3540" y="173"/>
                      </a:cubicBezTo>
                      <a:cubicBezTo>
                        <a:pt x="3555" y="163"/>
                        <a:pt x="3585" y="143"/>
                        <a:pt x="3585" y="143"/>
                      </a:cubicBezTo>
                      <a:cubicBezTo>
                        <a:pt x="3599" y="102"/>
                        <a:pt x="3626" y="70"/>
                        <a:pt x="3540" y="68"/>
                      </a:cubicBezTo>
                      <a:cubicBezTo>
                        <a:pt x="2915" y="53"/>
                        <a:pt x="2290" y="58"/>
                        <a:pt x="1665" y="53"/>
                      </a:cubicBezTo>
                      <a:cubicBezTo>
                        <a:pt x="1469" y="49"/>
                        <a:pt x="0" y="0"/>
                        <a:pt x="0" y="68"/>
                      </a:cubicBezTo>
                      <a:close/>
                    </a:path>
                  </a:pathLst>
                </a:custGeom>
                <a:blipFill>
                  <a:blip r:embed="rId4" cstate="print"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AutoShape 20" descr="70%"/>
                <p:cNvSpPr>
                  <a:spLocks noChangeArrowheads="1"/>
                </p:cNvSpPr>
                <p:nvPr/>
              </p:nvSpPr>
              <p:spPr bwMode="auto">
                <a:xfrm>
                  <a:off x="2207" y="8174"/>
                  <a:ext cx="2700" cy="2700"/>
                </a:xfrm>
                <a:custGeom>
                  <a:avLst/>
                  <a:gdLst>
                    <a:gd name="G0" fmla="+- 1440 0 0"/>
                    <a:gd name="G1" fmla="+- 21600 0 1440"/>
                    <a:gd name="G2" fmla="+- 21600 0 144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440" y="10800"/>
                      </a:moveTo>
                      <a:cubicBezTo>
                        <a:pt x="1440" y="15969"/>
                        <a:pt x="5631" y="20160"/>
                        <a:pt x="10800" y="20160"/>
                      </a:cubicBezTo>
                      <a:cubicBezTo>
                        <a:pt x="15969" y="20160"/>
                        <a:pt x="20160" y="15969"/>
                        <a:pt x="20160" y="10800"/>
                      </a:cubicBezTo>
                      <a:cubicBezTo>
                        <a:pt x="20160" y="5631"/>
                        <a:pt x="15969" y="1440"/>
                        <a:pt x="10800" y="1440"/>
                      </a:cubicBezTo>
                      <a:cubicBezTo>
                        <a:pt x="5631" y="1440"/>
                        <a:pt x="1440" y="5631"/>
                        <a:pt x="1440" y="10800"/>
                      </a:cubicBezTo>
                      <a:close/>
                    </a:path>
                  </a:pathLst>
                </a:custGeom>
                <a:pattFill prst="pct70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741" y="8556"/>
                  <a:ext cx="1794" cy="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Gravity Sewer</a:t>
                  </a:r>
                  <a:endPara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066" y="9776"/>
                  <a:ext cx="4029" cy="109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Shallow bed of type c sediment, aerobic, short residence time, no </a:t>
                  </a:r>
                  <a:r>
                    <a:rPr kumimoji="0" lang="en-US" sz="14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dechlorination</a:t>
                  </a: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.  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25" name="AutoShape 23"/>
                <p:cNvCxnSpPr>
                  <a:cxnSpLocks noChangeShapeType="1"/>
                </p:cNvCxnSpPr>
                <p:nvPr/>
              </p:nvCxnSpPr>
              <p:spPr bwMode="auto">
                <a:xfrm flipH="1">
                  <a:off x="3941" y="10514"/>
                  <a:ext cx="112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6" name="AutoShape 24"/>
                <p:cNvCxnSpPr>
                  <a:cxnSpLocks noChangeShapeType="1"/>
                </p:cNvCxnSpPr>
                <p:nvPr/>
              </p:nvCxnSpPr>
              <p:spPr bwMode="auto">
                <a:xfrm flipH="1">
                  <a:off x="3860" y="9209"/>
                  <a:ext cx="1206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2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066" y="9024"/>
                  <a:ext cx="2709" cy="7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Plenty of air, system stays aerobic.  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64" y="9974"/>
                  <a:ext cx="147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0" rIns="9144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noProof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Wastewater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741" y="9210"/>
                  <a:ext cx="984" cy="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Air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122" y="10394"/>
                <a:ext cx="819" cy="2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Type C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256161" y="4257472"/>
              <a:ext cx="4571842" cy="1847850"/>
              <a:chOff x="1885" y="9405"/>
              <a:chExt cx="7199" cy="2910"/>
            </a:xfrm>
          </p:grpSpPr>
          <p:sp>
            <p:nvSpPr>
              <p:cNvPr id="31" name="Oval 30" descr="Wave"/>
              <p:cNvSpPr>
                <a:spLocks noChangeArrowheads="1"/>
              </p:cNvSpPr>
              <p:nvPr/>
            </p:nvSpPr>
            <p:spPr bwMode="auto">
              <a:xfrm>
                <a:off x="2059" y="9585"/>
                <a:ext cx="2385" cy="238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1" descr="10%"/>
              <p:cNvSpPr>
                <a:spLocks/>
              </p:cNvSpPr>
              <p:nvPr/>
            </p:nvSpPr>
            <p:spPr bwMode="auto">
              <a:xfrm>
                <a:off x="2344" y="11550"/>
                <a:ext cx="1770" cy="42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90" y="158"/>
                  </a:cxn>
                  <a:cxn ang="0">
                    <a:pos x="180" y="218"/>
                  </a:cxn>
                  <a:cxn ang="0">
                    <a:pos x="255" y="278"/>
                  </a:cxn>
                  <a:cxn ang="0">
                    <a:pos x="285" y="323"/>
                  </a:cxn>
                  <a:cxn ang="0">
                    <a:pos x="480" y="368"/>
                  </a:cxn>
                  <a:cxn ang="0">
                    <a:pos x="615" y="413"/>
                  </a:cxn>
                  <a:cxn ang="0">
                    <a:pos x="705" y="473"/>
                  </a:cxn>
                  <a:cxn ang="0">
                    <a:pos x="1020" y="563"/>
                  </a:cxn>
                  <a:cxn ang="0">
                    <a:pos x="1110" y="593"/>
                  </a:cxn>
                  <a:cxn ang="0">
                    <a:pos x="1200" y="653"/>
                  </a:cxn>
                  <a:cxn ang="0">
                    <a:pos x="1785" y="683"/>
                  </a:cxn>
                  <a:cxn ang="0">
                    <a:pos x="2565" y="683"/>
                  </a:cxn>
                  <a:cxn ang="0">
                    <a:pos x="2745" y="578"/>
                  </a:cxn>
                  <a:cxn ang="0">
                    <a:pos x="3090" y="488"/>
                  </a:cxn>
                  <a:cxn ang="0">
                    <a:pos x="3210" y="368"/>
                  </a:cxn>
                  <a:cxn ang="0">
                    <a:pos x="3300" y="353"/>
                  </a:cxn>
                  <a:cxn ang="0">
                    <a:pos x="3345" y="323"/>
                  </a:cxn>
                  <a:cxn ang="0">
                    <a:pos x="3390" y="308"/>
                  </a:cxn>
                  <a:cxn ang="0">
                    <a:pos x="3405" y="263"/>
                  </a:cxn>
                  <a:cxn ang="0">
                    <a:pos x="3495" y="203"/>
                  </a:cxn>
                  <a:cxn ang="0">
                    <a:pos x="3540" y="173"/>
                  </a:cxn>
                  <a:cxn ang="0">
                    <a:pos x="3585" y="143"/>
                  </a:cxn>
                  <a:cxn ang="0">
                    <a:pos x="3540" y="68"/>
                  </a:cxn>
                  <a:cxn ang="0">
                    <a:pos x="1665" y="53"/>
                  </a:cxn>
                  <a:cxn ang="0">
                    <a:pos x="0" y="68"/>
                  </a:cxn>
                </a:cxnLst>
                <a:rect l="0" t="0" r="r" b="b"/>
                <a:pathLst>
                  <a:path w="3626" h="734">
                    <a:moveTo>
                      <a:pt x="0" y="68"/>
                    </a:moveTo>
                    <a:cubicBezTo>
                      <a:pt x="30" y="98"/>
                      <a:pt x="55" y="134"/>
                      <a:pt x="90" y="158"/>
                    </a:cubicBezTo>
                    <a:cubicBezTo>
                      <a:pt x="120" y="178"/>
                      <a:pt x="180" y="218"/>
                      <a:pt x="180" y="218"/>
                    </a:cubicBezTo>
                    <a:cubicBezTo>
                      <a:pt x="266" y="347"/>
                      <a:pt x="151" y="195"/>
                      <a:pt x="255" y="278"/>
                    </a:cubicBezTo>
                    <a:cubicBezTo>
                      <a:pt x="269" y="289"/>
                      <a:pt x="270" y="313"/>
                      <a:pt x="285" y="323"/>
                    </a:cubicBezTo>
                    <a:cubicBezTo>
                      <a:pt x="334" y="354"/>
                      <a:pt x="427" y="360"/>
                      <a:pt x="480" y="368"/>
                    </a:cubicBezTo>
                    <a:cubicBezTo>
                      <a:pt x="525" y="383"/>
                      <a:pt x="570" y="398"/>
                      <a:pt x="615" y="413"/>
                    </a:cubicBezTo>
                    <a:cubicBezTo>
                      <a:pt x="649" y="424"/>
                      <a:pt x="705" y="473"/>
                      <a:pt x="705" y="473"/>
                    </a:cubicBezTo>
                    <a:cubicBezTo>
                      <a:pt x="774" y="576"/>
                      <a:pt x="908" y="554"/>
                      <a:pt x="1020" y="563"/>
                    </a:cubicBezTo>
                    <a:cubicBezTo>
                      <a:pt x="1050" y="573"/>
                      <a:pt x="1080" y="583"/>
                      <a:pt x="1110" y="593"/>
                    </a:cubicBezTo>
                    <a:cubicBezTo>
                      <a:pt x="1236" y="635"/>
                      <a:pt x="1083" y="642"/>
                      <a:pt x="1200" y="653"/>
                    </a:cubicBezTo>
                    <a:cubicBezTo>
                      <a:pt x="1262" y="659"/>
                      <a:pt x="1744" y="681"/>
                      <a:pt x="1785" y="683"/>
                    </a:cubicBezTo>
                    <a:cubicBezTo>
                      <a:pt x="2093" y="734"/>
                      <a:pt x="1911" y="710"/>
                      <a:pt x="2565" y="683"/>
                    </a:cubicBezTo>
                    <a:cubicBezTo>
                      <a:pt x="2643" y="680"/>
                      <a:pt x="2673" y="592"/>
                      <a:pt x="2745" y="578"/>
                    </a:cubicBezTo>
                    <a:cubicBezTo>
                      <a:pt x="2875" y="552"/>
                      <a:pt x="2973" y="546"/>
                      <a:pt x="3090" y="488"/>
                    </a:cubicBezTo>
                    <a:cubicBezTo>
                      <a:pt x="3109" y="460"/>
                      <a:pt x="3181" y="381"/>
                      <a:pt x="3210" y="368"/>
                    </a:cubicBezTo>
                    <a:cubicBezTo>
                      <a:pt x="3238" y="356"/>
                      <a:pt x="3270" y="358"/>
                      <a:pt x="3300" y="353"/>
                    </a:cubicBezTo>
                    <a:cubicBezTo>
                      <a:pt x="3315" y="343"/>
                      <a:pt x="3329" y="331"/>
                      <a:pt x="3345" y="323"/>
                    </a:cubicBezTo>
                    <a:cubicBezTo>
                      <a:pt x="3359" y="316"/>
                      <a:pt x="3379" y="319"/>
                      <a:pt x="3390" y="308"/>
                    </a:cubicBezTo>
                    <a:cubicBezTo>
                      <a:pt x="3401" y="297"/>
                      <a:pt x="3394" y="274"/>
                      <a:pt x="3405" y="263"/>
                    </a:cubicBezTo>
                    <a:cubicBezTo>
                      <a:pt x="3430" y="238"/>
                      <a:pt x="3465" y="223"/>
                      <a:pt x="3495" y="203"/>
                    </a:cubicBezTo>
                    <a:cubicBezTo>
                      <a:pt x="3510" y="193"/>
                      <a:pt x="3525" y="183"/>
                      <a:pt x="3540" y="173"/>
                    </a:cubicBezTo>
                    <a:cubicBezTo>
                      <a:pt x="3555" y="163"/>
                      <a:pt x="3585" y="143"/>
                      <a:pt x="3585" y="143"/>
                    </a:cubicBezTo>
                    <a:cubicBezTo>
                      <a:pt x="3599" y="102"/>
                      <a:pt x="3626" y="70"/>
                      <a:pt x="3540" y="68"/>
                    </a:cubicBezTo>
                    <a:cubicBezTo>
                      <a:pt x="2915" y="53"/>
                      <a:pt x="2290" y="58"/>
                      <a:pt x="1665" y="53"/>
                    </a:cubicBezTo>
                    <a:cubicBezTo>
                      <a:pt x="1469" y="49"/>
                      <a:pt x="0" y="0"/>
                      <a:pt x="0" y="68"/>
                    </a:cubicBezTo>
                    <a:close/>
                  </a:path>
                </a:pathLst>
              </a:custGeom>
              <a:blipFill>
                <a:blip r:embed="rId4" cstate="print"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AutoShape 32" descr="70%"/>
              <p:cNvSpPr>
                <a:spLocks noChangeArrowheads="1"/>
              </p:cNvSpPr>
              <p:nvPr/>
            </p:nvSpPr>
            <p:spPr bwMode="auto">
              <a:xfrm>
                <a:off x="1885" y="9405"/>
                <a:ext cx="2700" cy="2700"/>
              </a:xfrm>
              <a:custGeom>
                <a:avLst/>
                <a:gdLst>
                  <a:gd name="G0" fmla="+- 1440 0 0"/>
                  <a:gd name="G1" fmla="+- 21600 0 1440"/>
                  <a:gd name="G2" fmla="+- 21600 0 144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440" y="10800"/>
                    </a:moveTo>
                    <a:cubicBezTo>
                      <a:pt x="1440" y="15969"/>
                      <a:pt x="5631" y="20160"/>
                      <a:pt x="10800" y="20160"/>
                    </a:cubicBezTo>
                    <a:cubicBezTo>
                      <a:pt x="15969" y="20160"/>
                      <a:pt x="20160" y="15969"/>
                      <a:pt x="20160" y="10800"/>
                    </a:cubicBezTo>
                    <a:cubicBezTo>
                      <a:pt x="20160" y="5631"/>
                      <a:pt x="15969" y="1440"/>
                      <a:pt x="10800" y="1440"/>
                    </a:cubicBezTo>
                    <a:cubicBezTo>
                      <a:pt x="5631" y="1440"/>
                      <a:pt x="1440" y="5631"/>
                      <a:pt x="1440" y="10800"/>
                    </a:cubicBezTo>
                    <a:close/>
                  </a:path>
                </a:pathLst>
              </a:custGeom>
              <a:pattFill prst="pct7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4744" y="11115"/>
                <a:ext cx="4340" cy="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Shallow bed of type c sediment. Sulfidogenic, short residence time, dechlorination produces factor </a:t>
                </a:r>
                <a:r>
                  <a:rPr lang="en-US" sz="1400" dirty="0" smtClean="0">
                    <a:latin typeface="Calibri" pitchFamily="34" charset="0"/>
                  </a:rPr>
                  <a:t>4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.  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35" name="AutoShape 34"/>
              <p:cNvCxnSpPr>
                <a:cxnSpLocks noChangeShapeType="1"/>
              </p:cNvCxnSpPr>
              <p:nvPr/>
            </p:nvCxnSpPr>
            <p:spPr bwMode="auto">
              <a:xfrm flipH="1">
                <a:off x="3694" y="11745"/>
                <a:ext cx="10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6" name="AutoShape 35"/>
              <p:cNvCxnSpPr>
                <a:cxnSpLocks noChangeShapeType="1"/>
              </p:cNvCxnSpPr>
              <p:nvPr/>
            </p:nvCxnSpPr>
            <p:spPr bwMode="auto">
              <a:xfrm flipH="1">
                <a:off x="3733" y="10515"/>
                <a:ext cx="1206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7" name="Text Box 36"/>
              <p:cNvSpPr txBox="1">
                <a:spLocks noChangeArrowheads="1"/>
              </p:cNvSpPr>
              <p:nvPr/>
            </p:nvSpPr>
            <p:spPr bwMode="auto">
              <a:xfrm>
                <a:off x="4727" y="10035"/>
                <a:ext cx="3223" cy="7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No air, system goes anaerobic (</a:t>
                </a: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sulfidogenic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).  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Text Box 37"/>
              <p:cNvSpPr txBox="1">
                <a:spLocks noChangeArrowheads="1"/>
              </p:cNvSpPr>
              <p:nvPr/>
            </p:nvSpPr>
            <p:spPr bwMode="auto">
              <a:xfrm>
                <a:off x="2800" y="11625"/>
                <a:ext cx="894" cy="2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Type C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Text Box 38"/>
              <p:cNvSpPr txBox="1">
                <a:spLocks noChangeArrowheads="1"/>
              </p:cNvSpPr>
              <p:nvPr/>
            </p:nvSpPr>
            <p:spPr bwMode="auto">
              <a:xfrm>
                <a:off x="2542" y="10920"/>
                <a:ext cx="147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Wastewater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Text Box 39"/>
              <p:cNvSpPr txBox="1">
                <a:spLocks noChangeArrowheads="1"/>
              </p:cNvSpPr>
              <p:nvPr/>
            </p:nvSpPr>
            <p:spPr bwMode="auto">
              <a:xfrm>
                <a:off x="2419" y="10065"/>
                <a:ext cx="170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0" rIns="9144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Pressure Main</a:t>
                </a: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740728" y="1163782"/>
            <a:ext cx="5187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HYPOTHESIS: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Sulfidogenic → partial dechlorination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Methanogenic → full dechlorination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3" name="hypo">
            <a:hlinkClick r:id="" action="ppaction://media"/>
          </p:cNvPr>
          <p:cNvPicPr>
            <a:picLocks noRot="1" noChangeAspect="1"/>
          </p:cNvPicPr>
          <p:nvPr>
            <a:wavAudioFile r:embed="rId1" name="hypo"/>
          </p:nvPr>
        </p:nvPicPr>
        <p:blipFill>
          <a:blip r:embed="rId5" cstate="print"/>
          <a:stretch>
            <a:fillRect/>
          </a:stretch>
        </p:blipFill>
        <p:spPr>
          <a:xfrm>
            <a:off x="7717276" y="272212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696511" cy="1549941"/>
          </a:xfrm>
        </p:spPr>
        <p:txBody>
          <a:bodyPr/>
          <a:lstStyle/>
          <a:p>
            <a:r>
              <a:rPr lang="en-US" b="1" dirty="0" smtClean="0"/>
              <a:t>Top dischargers of factor 4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09959" y="756595"/>
          <a:ext cx="4232483" cy="5537200"/>
        </p:xfrm>
        <a:graphic>
          <a:graphicData uri="http://schemas.openxmlformats.org/drawingml/2006/table">
            <a:tbl>
              <a:tblPr/>
              <a:tblGrid>
                <a:gridCol w="595817"/>
                <a:gridCol w="2561289"/>
                <a:gridCol w="1075377"/>
              </a:tblGrid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Rank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Facility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F4 load (g/y)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PWD-SW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GCUA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PWD-NE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Trenton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Hamilton Township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PWD-SE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Willingboro MUA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Dupont-ChamberWorks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001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7.6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Dupont-ChamberWorks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662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USS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Fairless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5.6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Morrisville WWTP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City of Burlington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Dupont-Repauno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Mt. Laurel MUA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Burlington Township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Riverside Sewerage Authority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Pennsville Sewerage Authority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Mt. Holly MUA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Cinnaminson Sewerage Authority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Palmyra Borough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Delran Sewerage Authority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Bordentown Sewerage Authority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Carney's Point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CCMUA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8128" marR="8128" marT="8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9574" y="2830749"/>
            <a:ext cx="35311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F4 load </a:t>
            </a:r>
            <a:br>
              <a:rPr lang="en-US" dirty="0" smtClean="0"/>
            </a:br>
            <a:r>
              <a:rPr lang="en-US" dirty="0" smtClean="0"/>
              <a:t>= 223 g/y = 0.61 g/d</a:t>
            </a:r>
          </a:p>
          <a:p>
            <a:endParaRPr lang="en-US" dirty="0" smtClean="0"/>
          </a:p>
          <a:p>
            <a:r>
              <a:rPr lang="en-US" sz="1600" dirty="0" smtClean="0"/>
              <a:t>Compare to TMDL of 0.38 g/d</a:t>
            </a:r>
          </a:p>
          <a:p>
            <a:endParaRPr lang="en-US" dirty="0" smtClean="0"/>
          </a:p>
          <a:p>
            <a:r>
              <a:rPr lang="en-US" dirty="0" smtClean="0"/>
              <a:t>Most are </a:t>
            </a:r>
            <a:r>
              <a:rPr lang="en-US" dirty="0" smtClean="0">
                <a:solidFill>
                  <a:srgbClr val="00B050"/>
                </a:solidFill>
              </a:rPr>
              <a:t>WWTPs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f4 disch">
            <a:hlinkClick r:id="" action="ppaction://media"/>
          </p:cNvPr>
          <p:cNvPicPr>
            <a:picLocks noRot="1" noChangeAspect="1"/>
          </p:cNvPicPr>
          <p:nvPr>
            <a:wavAudioFile r:embed="rId1" name="f4 disch"/>
          </p:nvPr>
        </p:nvPicPr>
        <p:blipFill>
          <a:blip r:embed="rId3" cstate="print"/>
          <a:stretch>
            <a:fillRect/>
          </a:stretch>
        </p:blipFill>
        <p:spPr>
          <a:xfrm>
            <a:off x="3349558" y="20995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features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816" y="1524000"/>
            <a:ext cx="7162800" cy="4533900"/>
          </a:xfrm>
        </p:spPr>
        <p:txBody>
          <a:bodyPr/>
          <a:lstStyle/>
          <a:p>
            <a:pPr>
              <a:buNone/>
            </a:pPr>
            <a:r>
              <a:rPr lang="en-US" dirty="0"/>
              <a:t>In all three types of systems (contaminated groundwater, landfills, wastewater collection systems</a:t>
            </a:r>
            <a:r>
              <a:rPr lang="en-US" dirty="0" smtClean="0"/>
              <a:t>):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Anaerobic conditions</a:t>
            </a:r>
          </a:p>
          <a:p>
            <a:r>
              <a:rPr lang="en-US" dirty="0" smtClean="0"/>
              <a:t>High </a:t>
            </a:r>
            <a:r>
              <a:rPr lang="en-US" dirty="0"/>
              <a:t>PCB concentrations (greater than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 </a:t>
            </a:r>
            <a:r>
              <a:rPr lang="en-US" dirty="0" err="1"/>
              <a:t>ng</a:t>
            </a:r>
            <a:r>
              <a:rPr lang="en-US" dirty="0"/>
              <a:t>/L= 1 </a:t>
            </a:r>
            <a:r>
              <a:rPr lang="en-US" dirty="0" err="1"/>
              <a:t>ppt</a:t>
            </a:r>
            <a:r>
              <a:rPr lang="en-US" dirty="0"/>
              <a:t> in the water column)</a:t>
            </a:r>
          </a:p>
          <a:p>
            <a:r>
              <a:rPr lang="en-US" dirty="0"/>
              <a:t>A carbon source (fuel oil or PAHs at contaminated sites)</a:t>
            </a:r>
          </a:p>
          <a:p>
            <a:r>
              <a:rPr lang="en-US" dirty="0"/>
              <a:t>Nutrients (landfills and sewers)</a:t>
            </a:r>
          </a:p>
        </p:txBody>
      </p:sp>
      <p:pic>
        <p:nvPicPr>
          <p:cNvPr id="4" name="common features">
            <a:hlinkClick r:id="" action="ppaction://media"/>
          </p:cNvPr>
          <p:cNvPicPr>
            <a:picLocks noRot="1" noChangeAspect="1"/>
          </p:cNvPicPr>
          <p:nvPr>
            <a:wavAudioFile r:embed="rId1" name="common features"/>
          </p:nvPr>
        </p:nvPicPr>
        <p:blipFill>
          <a:blip r:embed="rId3" cstate="print"/>
          <a:stretch>
            <a:fillRect/>
          </a:stretch>
        </p:blipFill>
        <p:spPr>
          <a:xfrm>
            <a:off x="4156953" y="234274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009" y="599873"/>
            <a:ext cx="8229600" cy="808038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56" y="1309991"/>
            <a:ext cx="8229600" cy="4533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Dechlorination is widespread. </a:t>
            </a:r>
            <a:r>
              <a:rPr lang="en-US" sz="2000" dirty="0" smtClean="0"/>
              <a:t>No shortage of </a:t>
            </a:r>
            <a:r>
              <a:rPr lang="en-US" sz="2000" dirty="0" err="1" smtClean="0"/>
              <a:t>dechlorinating</a:t>
            </a:r>
            <a:r>
              <a:rPr lang="en-US" sz="2000" dirty="0" smtClean="0"/>
              <a:t> bacteria ready to colonize any location that presents favorable conditions.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Toxicity of the </a:t>
            </a:r>
            <a:r>
              <a:rPr lang="en-US" sz="2000" dirty="0" err="1" smtClean="0"/>
              <a:t>dechlorinated</a:t>
            </a:r>
            <a:r>
              <a:rPr lang="en-US" sz="2000" dirty="0" smtClean="0"/>
              <a:t> mixture probably very different from starting </a:t>
            </a:r>
            <a:r>
              <a:rPr lang="en-US" sz="2000" dirty="0" err="1" smtClean="0"/>
              <a:t>Aroclors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Many facilities </a:t>
            </a:r>
            <a:r>
              <a:rPr lang="en-US" sz="2000" dirty="0"/>
              <a:t>are inadvertently and </a:t>
            </a:r>
            <a:r>
              <a:rPr lang="en-US" sz="2000" i="1" dirty="0"/>
              <a:t>very</a:t>
            </a:r>
            <a:r>
              <a:rPr lang="en-US" sz="2000" dirty="0"/>
              <a:t> successfully </a:t>
            </a:r>
            <a:r>
              <a:rPr lang="en-US" sz="2000" dirty="0" smtClean="0"/>
              <a:t>using </a:t>
            </a:r>
            <a:r>
              <a:rPr lang="en-US" sz="2000" i="1" dirty="0" smtClean="0"/>
              <a:t>in </a:t>
            </a:r>
            <a:r>
              <a:rPr lang="en-US" sz="2000" i="1" dirty="0"/>
              <a:t>situ</a:t>
            </a:r>
            <a:r>
              <a:rPr lang="en-US" sz="2000" dirty="0"/>
              <a:t> bioremediation of PCBs</a:t>
            </a:r>
            <a:r>
              <a:rPr lang="en-US" sz="2000" dirty="0" smtClean="0"/>
              <a:t>.  Can we enhance it?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High </a:t>
            </a:r>
            <a:r>
              <a:rPr lang="en-US" sz="2000" dirty="0"/>
              <a:t>metals concentrations do not inhibit dechlorination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Are other chlorinated &amp; </a:t>
            </a:r>
            <a:r>
              <a:rPr lang="en-US" sz="2000" dirty="0" err="1" smtClean="0"/>
              <a:t>brominated</a:t>
            </a:r>
            <a:r>
              <a:rPr lang="en-US" sz="2000" dirty="0" smtClean="0"/>
              <a:t> compounds being degraded at these sites?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4" name="concl">
            <a:hlinkClick r:id="" action="ppaction://media"/>
          </p:cNvPr>
          <p:cNvPicPr>
            <a:picLocks noRot="1" noChangeAspect="1"/>
          </p:cNvPicPr>
          <p:nvPr>
            <a:wavAudioFile r:embed="rId1" name="concl"/>
          </p:nvPr>
        </p:nvPicPr>
        <p:blipFill>
          <a:blip r:embed="rId3" cstate="print"/>
          <a:stretch>
            <a:fillRect/>
          </a:stretch>
        </p:blipFill>
        <p:spPr>
          <a:xfrm>
            <a:off x="2765898" y="8738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195" y="1086255"/>
            <a:ext cx="8229600" cy="808038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015" y="2019029"/>
            <a:ext cx="3505200" cy="963613"/>
          </a:xfrm>
          <a:prstGeom prst="rect">
            <a:avLst/>
          </a:prstGeom>
          <a:noFill/>
        </p:spPr>
      </p:pic>
      <p:pic>
        <p:nvPicPr>
          <p:cNvPr id="5" name="ackn">
            <a:hlinkClick r:id="" action="ppaction://media"/>
          </p:cNvPr>
          <p:cNvPicPr>
            <a:picLocks noRot="1" noChangeAspect="1"/>
          </p:cNvPicPr>
          <p:nvPr>
            <a:wavAudioFile r:embed="rId1" name="ackn"/>
          </p:nvPr>
        </p:nvPicPr>
        <p:blipFill>
          <a:blip r:embed="rId4" cstate="print"/>
          <a:stretch>
            <a:fillRect/>
          </a:stretch>
        </p:blipFill>
        <p:spPr>
          <a:xfrm>
            <a:off x="4312595" y="13797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Dechlorination pathways</a:t>
            </a:r>
            <a:endParaRPr lang="en-US" dirty="0"/>
          </a:p>
        </p:txBody>
      </p:sp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29" y="1332690"/>
            <a:ext cx="8627555" cy="432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06247" y="4591455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Bedard</a:t>
            </a:r>
            <a:r>
              <a:rPr lang="en-US" dirty="0" smtClean="0"/>
              <a:t>, 2003</a:t>
            </a:r>
            <a:endParaRPr lang="en-US" dirty="0"/>
          </a:p>
        </p:txBody>
      </p:sp>
      <p:pic>
        <p:nvPicPr>
          <p:cNvPr id="6" name="pathways">
            <a:hlinkClick r:id="" action="ppaction://media"/>
          </p:cNvPr>
          <p:cNvPicPr>
            <a:picLocks noRot="1" noChangeAspect="1"/>
          </p:cNvPicPr>
          <p:nvPr>
            <a:wavAudioFile r:embed="rId1" name="pathways"/>
          </p:nvPr>
        </p:nvPicPr>
        <p:blipFill>
          <a:blip r:embed="rId4" cstate="print"/>
          <a:stretch>
            <a:fillRect/>
          </a:stretch>
        </p:blipFill>
        <p:spPr>
          <a:xfrm>
            <a:off x="7123890" y="52221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PCBs 47 and 51 build up as intermediates</a:t>
            </a:r>
            <a:endParaRPr lang="en-US" dirty="0"/>
          </a:p>
        </p:txBody>
      </p:sp>
      <p:pic>
        <p:nvPicPr>
          <p:cNvPr id="4" name="Picture 3" descr="PCB 4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4558" y="4295571"/>
            <a:ext cx="2190750" cy="1362075"/>
          </a:xfrm>
          <a:prstGeom prst="rect">
            <a:avLst/>
          </a:prstGeom>
        </p:spPr>
      </p:pic>
      <p:pic>
        <p:nvPicPr>
          <p:cNvPr id="5" name="Picture 4" descr="PCB 5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122" y="2129443"/>
            <a:ext cx="1943100" cy="1343025"/>
          </a:xfrm>
          <a:prstGeom prst="rect">
            <a:avLst/>
          </a:prstGeom>
        </p:spPr>
      </p:pic>
      <p:pic>
        <p:nvPicPr>
          <p:cNvPr id="6" name="Picture 5" descr="pcb 13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757" y="2232193"/>
            <a:ext cx="2171700" cy="1343025"/>
          </a:xfrm>
          <a:prstGeom prst="rect">
            <a:avLst/>
          </a:prstGeom>
        </p:spPr>
      </p:pic>
      <p:pic>
        <p:nvPicPr>
          <p:cNvPr id="7" name="Picture 6" descr="pcb 15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972" y="4277333"/>
            <a:ext cx="2457450" cy="12382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918298" y="4704945"/>
            <a:ext cx="1562910" cy="26264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761" y="190662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132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21676" y="1755235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0884" y="387485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153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04146" y="4094939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47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1974715" y="2237362"/>
            <a:ext cx="418289" cy="3404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02596" y="3245796"/>
            <a:ext cx="418289" cy="3404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9241" y="1667990"/>
            <a:ext cx="1819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Flanked and doubly flanked </a:t>
            </a:r>
            <a:r>
              <a:rPr lang="en-US" sz="1600" i="1" dirty="0" smtClean="0"/>
              <a:t>meta </a:t>
            </a:r>
            <a:r>
              <a:rPr lang="en-US" sz="1600" dirty="0" err="1" smtClean="0"/>
              <a:t>Cls</a:t>
            </a:r>
            <a:r>
              <a:rPr lang="en-US" sz="1600" dirty="0" smtClean="0"/>
              <a:t> removed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698966" y="3457372"/>
            <a:ext cx="2421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Only </a:t>
            </a:r>
            <a:r>
              <a:rPr lang="en-US" sz="1800" dirty="0" err="1" smtClean="0"/>
              <a:t>unflanked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i="1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Cls</a:t>
            </a:r>
            <a:r>
              <a:rPr lang="en-US" sz="1800" dirty="0" smtClean="0"/>
              <a:t> remain</a:t>
            </a:r>
            <a:endParaRPr lang="en-US" sz="1800" dirty="0"/>
          </a:p>
        </p:txBody>
      </p:sp>
      <p:sp>
        <p:nvSpPr>
          <p:cNvPr id="18" name="Oval 17"/>
          <p:cNvSpPr/>
          <p:nvPr/>
        </p:nvSpPr>
        <p:spPr bwMode="auto">
          <a:xfrm>
            <a:off x="2114145" y="4273685"/>
            <a:ext cx="418289" cy="3404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7719" y="5158903"/>
            <a:ext cx="418289" cy="3404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7279" y="4048328"/>
            <a:ext cx="1538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Flanked </a:t>
            </a:r>
            <a:r>
              <a:rPr lang="en-US" sz="1600" i="1" dirty="0" smtClean="0"/>
              <a:t>meta </a:t>
            </a:r>
            <a:r>
              <a:rPr lang="en-US" sz="1600" dirty="0" err="1" smtClean="0"/>
              <a:t>Cls</a:t>
            </a:r>
            <a:r>
              <a:rPr lang="en-US" sz="1600" dirty="0" smtClean="0"/>
              <a:t> removed</a:t>
            </a:r>
            <a:endParaRPr lang="en-US" sz="1600" dirty="0"/>
          </a:p>
        </p:txBody>
      </p:sp>
      <p:sp>
        <p:nvSpPr>
          <p:cNvPr id="23" name="Right Arrow 22"/>
          <p:cNvSpPr/>
          <p:nvPr/>
        </p:nvSpPr>
        <p:spPr bwMode="auto">
          <a:xfrm>
            <a:off x="2918298" y="2785354"/>
            <a:ext cx="1562910" cy="26264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01052" y="4471887"/>
            <a:ext cx="830093" cy="645267"/>
            <a:chOff x="7620507" y="4608074"/>
            <a:chExt cx="830093" cy="645267"/>
          </a:xfrm>
        </p:grpSpPr>
        <p:sp>
          <p:nvSpPr>
            <p:cNvPr id="25" name="Right Arrow 24"/>
            <p:cNvSpPr/>
            <p:nvPr/>
          </p:nvSpPr>
          <p:spPr bwMode="auto">
            <a:xfrm>
              <a:off x="7620507" y="4786415"/>
              <a:ext cx="830093" cy="262647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641280" y="4608074"/>
              <a:ext cx="732818" cy="645267"/>
              <a:chOff x="7712717" y="4479486"/>
              <a:chExt cx="732818" cy="645267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>
                <a:off x="7754871" y="4482728"/>
                <a:ext cx="690664" cy="642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7712717" y="4479486"/>
                <a:ext cx="690664" cy="642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" name="TextBox 30"/>
          <p:cNvSpPr txBox="1"/>
          <p:nvPr/>
        </p:nvSpPr>
        <p:spPr>
          <a:xfrm>
            <a:off x="7295745" y="3174460"/>
            <a:ext cx="1848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Cannot be further </a:t>
            </a:r>
            <a:r>
              <a:rPr lang="en-US" sz="1800" dirty="0" err="1" smtClean="0"/>
              <a:t>dechlorinated</a:t>
            </a:r>
            <a:r>
              <a:rPr lang="en-US" sz="1800" dirty="0" smtClean="0"/>
              <a:t> by </a:t>
            </a:r>
            <a:r>
              <a:rPr lang="en-US" sz="1800" b="1" dirty="0" smtClean="0"/>
              <a:t>this</a:t>
            </a:r>
            <a:r>
              <a:rPr lang="en-US" sz="1800" dirty="0" smtClean="0"/>
              <a:t> pathway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774969" y="1465634"/>
            <a:ext cx="194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congeners are abundant in </a:t>
            </a:r>
            <a:r>
              <a:rPr lang="en-US" sz="1400" dirty="0" err="1" smtClean="0"/>
              <a:t>Aroclors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2143125" y="5607896"/>
            <a:ext cx="578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PCBs 47 and 51 noted as recalcitrant products by </a:t>
            </a:r>
            <a:r>
              <a:rPr lang="en-US" sz="1800" dirty="0" err="1" smtClean="0"/>
              <a:t>Magar</a:t>
            </a:r>
            <a:r>
              <a:rPr lang="en-US" sz="1800" dirty="0" smtClean="0"/>
              <a:t> et al. (ES&amp;T 2005) in Lake Hartwell sediments</a:t>
            </a:r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7620507" y="2490281"/>
            <a:ext cx="830093" cy="645267"/>
            <a:chOff x="7620507" y="4608074"/>
            <a:chExt cx="830093" cy="645267"/>
          </a:xfrm>
        </p:grpSpPr>
        <p:sp>
          <p:nvSpPr>
            <p:cNvPr id="38" name="Right Arrow 37"/>
            <p:cNvSpPr/>
            <p:nvPr/>
          </p:nvSpPr>
          <p:spPr bwMode="auto">
            <a:xfrm>
              <a:off x="7620507" y="4786415"/>
              <a:ext cx="830093" cy="262647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9" name="Group 34"/>
            <p:cNvGrpSpPr/>
            <p:nvPr/>
          </p:nvGrpSpPr>
          <p:grpSpPr>
            <a:xfrm>
              <a:off x="7641280" y="4608074"/>
              <a:ext cx="732818" cy="645267"/>
              <a:chOff x="7712717" y="4479486"/>
              <a:chExt cx="732818" cy="645267"/>
            </a:xfrm>
          </p:grpSpPr>
          <p:cxnSp>
            <p:nvCxnSpPr>
              <p:cNvPr id="40" name="Straight Connector 39"/>
              <p:cNvCxnSpPr/>
              <p:nvPr/>
            </p:nvCxnSpPr>
            <p:spPr bwMode="auto">
              <a:xfrm>
                <a:off x="7754871" y="4482728"/>
                <a:ext cx="690664" cy="642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 flipV="1">
                <a:off x="7712717" y="4479486"/>
                <a:ext cx="690664" cy="642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34" name="PCBs 51 and 47">
            <a:hlinkClick r:id="" action="ppaction://media"/>
          </p:cNvPr>
          <p:cNvPicPr>
            <a:picLocks noRot="1" noChangeAspect="1"/>
          </p:cNvPicPr>
          <p:nvPr>
            <a:wavAudioFile r:embed="rId1" name="PCBs 51 and 47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8188"/>
            <a:ext cx="8229600" cy="808038"/>
          </a:xfrm>
        </p:spPr>
        <p:txBody>
          <a:bodyPr/>
          <a:lstStyle/>
          <a:p>
            <a:r>
              <a:rPr lang="en-US" dirty="0" smtClean="0"/>
              <a:t>Further dechlorination of PCBs 47 &amp; 51</a:t>
            </a:r>
            <a:br>
              <a:rPr lang="en-US" dirty="0" smtClean="0"/>
            </a:br>
            <a:r>
              <a:rPr lang="en-US" sz="2400" dirty="0" smtClean="0"/>
              <a:t>by a different pathway (bacterial consortium?)</a:t>
            </a:r>
            <a:endParaRPr lang="en-US" dirty="0"/>
          </a:p>
        </p:txBody>
      </p:sp>
      <p:pic>
        <p:nvPicPr>
          <p:cNvPr id="4" name="Picture 3" descr="PCB 4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103" y="4095547"/>
            <a:ext cx="2260017" cy="1405141"/>
          </a:xfrm>
          <a:prstGeom prst="rect">
            <a:avLst/>
          </a:prstGeom>
        </p:spPr>
      </p:pic>
      <p:pic>
        <p:nvPicPr>
          <p:cNvPr id="5" name="Picture 4" descr="PCB 5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5" y="2143941"/>
            <a:ext cx="2004810" cy="138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489" y="1812385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51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2247" y="376156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47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3132610" y="4647795"/>
            <a:ext cx="1562910" cy="26264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132610" y="2728204"/>
            <a:ext cx="1562910" cy="262647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0690" y="3468214"/>
            <a:ext cx="211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Unflanked</a:t>
            </a:r>
            <a:r>
              <a:rPr lang="en-US" sz="2000" dirty="0" smtClean="0"/>
              <a:t>  </a:t>
            </a:r>
            <a:r>
              <a:rPr lang="en-US" sz="2000" i="1" dirty="0" err="1" smtClean="0"/>
              <a:t>para</a:t>
            </a:r>
            <a:r>
              <a:rPr lang="en-US" sz="2000" i="1" dirty="0" smtClean="0"/>
              <a:t>  </a:t>
            </a:r>
            <a:r>
              <a:rPr lang="en-US" sz="2000" dirty="0" err="1" smtClean="0"/>
              <a:t>Cls</a:t>
            </a:r>
            <a:r>
              <a:rPr lang="en-US" sz="2000" dirty="0" smtClean="0"/>
              <a:t> removed</a:t>
            </a:r>
            <a:endParaRPr lang="en-US" sz="2000" dirty="0"/>
          </a:p>
        </p:txBody>
      </p:sp>
      <p:pic>
        <p:nvPicPr>
          <p:cNvPr id="11" name="Picture 10" descr="PCB 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4449" y="4143376"/>
            <a:ext cx="2036625" cy="1443036"/>
          </a:xfrm>
          <a:prstGeom prst="rect">
            <a:avLst/>
          </a:prstGeom>
        </p:spPr>
      </p:pic>
      <p:pic>
        <p:nvPicPr>
          <p:cNvPr id="12" name="Picture 11" descr="PCB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91113" y="2134838"/>
            <a:ext cx="2038350" cy="1437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56622" y="1812385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19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56622" y="376156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PCB 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34679" y="3312571"/>
            <a:ext cx="21142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End products of </a:t>
            </a:r>
            <a:br>
              <a:rPr lang="en-US" sz="2000" dirty="0" smtClean="0"/>
            </a:br>
            <a:r>
              <a:rPr lang="en-US" sz="2000" dirty="0" smtClean="0"/>
              <a:t>dechlorination</a:t>
            </a:r>
          </a:p>
          <a:p>
            <a:r>
              <a:rPr lang="en-US" sz="1400" dirty="0" smtClean="0"/>
              <a:t>(Seen in Upper Hudson River and elsewhere)</a:t>
            </a:r>
            <a:endParaRPr lang="en-US" sz="1400" dirty="0"/>
          </a:p>
        </p:txBody>
      </p:sp>
      <p:pic>
        <p:nvPicPr>
          <p:cNvPr id="16" name="PCBs 4 and 19">
            <a:hlinkClick r:id="" action="ppaction://media"/>
          </p:cNvPr>
          <p:cNvPicPr>
            <a:picLocks noRot="1" noChangeAspect="1"/>
          </p:cNvPicPr>
          <p:nvPr>
            <a:wavAudioFile r:embed="rId1" name="PCBs 4 and 19"/>
          </p:nvPr>
        </p:nvPicPr>
        <p:blipFill>
          <a:blip r:embed="rId7" cstate="print"/>
          <a:stretch>
            <a:fillRect/>
          </a:stretch>
        </p:blipFill>
        <p:spPr>
          <a:xfrm>
            <a:off x="3855395" y="315014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2249488"/>
            <a:ext cx="8229600" cy="808037"/>
          </a:xfrm>
        </p:spPr>
        <p:txBody>
          <a:bodyPr/>
          <a:lstStyle/>
          <a:p>
            <a:r>
              <a:rPr lang="en-US" dirty="0"/>
              <a:t>Source apportionment </a:t>
            </a:r>
            <a:r>
              <a:rPr lang="en-US" dirty="0" smtClean="0"/>
              <a:t>of PCBs in effluents of facilities on the Delaware River with NPDES permits</a:t>
            </a:r>
            <a:endParaRPr lang="en-US" dirty="0"/>
          </a:p>
        </p:txBody>
      </p:sp>
      <p:pic>
        <p:nvPicPr>
          <p:cNvPr id="3" name="sourceapp">
            <a:hlinkClick r:id="" action="ppaction://media"/>
          </p:cNvPr>
          <p:cNvPicPr>
            <a:picLocks noRot="1" noChangeAspect="1"/>
          </p:cNvPicPr>
          <p:nvPr>
            <a:wavAudioFile r:embed="rId1" name="sourceapp"/>
          </p:nvPr>
        </p:nvPicPr>
        <p:blipFill>
          <a:blip r:embed="rId3" cstate="print"/>
          <a:stretch>
            <a:fillRect/>
          </a:stretch>
        </p:blipFill>
        <p:spPr>
          <a:xfrm>
            <a:off x="4351507" y="35100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Brelief2.jpg"/>
          <p:cNvPicPr>
            <a:picLocks noChangeAspect="1"/>
          </p:cNvPicPr>
          <p:nvPr/>
        </p:nvPicPr>
        <p:blipFill>
          <a:blip r:embed="rId4" cstate="print"/>
          <a:srcRect t="30303"/>
          <a:stretch>
            <a:fillRect/>
          </a:stretch>
        </p:blipFill>
        <p:spPr>
          <a:xfrm>
            <a:off x="259891" y="1690255"/>
            <a:ext cx="3941379" cy="4779818"/>
          </a:xfrm>
          <a:prstGeom prst="rect">
            <a:avLst/>
          </a:prstGeom>
        </p:spPr>
      </p:pic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4242" y="479898"/>
            <a:ext cx="8458200" cy="1143000"/>
          </a:xfrm>
        </p:spPr>
        <p:txBody>
          <a:bodyPr/>
          <a:lstStyle/>
          <a:p>
            <a:r>
              <a:rPr lang="en-US" sz="2900" dirty="0" smtClean="0">
                <a:latin typeface="Arial" charset="0"/>
              </a:rPr>
              <a:t>PCBs in the Delaware River, USA</a:t>
            </a:r>
            <a:endParaRPr lang="en-US" sz="2900" dirty="0">
              <a:latin typeface="Arial" charset="0"/>
            </a:endParaRPr>
          </a:p>
        </p:txBody>
      </p:sp>
      <p:sp>
        <p:nvSpPr>
          <p:cNvPr id="408595" name="Text Box 19"/>
          <p:cNvSpPr txBox="1">
            <a:spLocks noChangeArrowheads="1"/>
          </p:cNvSpPr>
          <p:nvPr/>
        </p:nvSpPr>
        <p:spPr bwMode="auto">
          <a:xfrm>
            <a:off x="685800" y="6096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055" y="1428766"/>
            <a:ext cx="48629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exceed the WQS of 64 pg/L</a:t>
            </a:r>
          </a:p>
          <a:p>
            <a:r>
              <a:rPr lang="en-US" dirty="0" smtClean="0"/>
              <a:t>(1500-6000 pg/L)</a:t>
            </a:r>
          </a:p>
          <a:p>
            <a:endParaRPr lang="en-US" dirty="0"/>
          </a:p>
          <a:p>
            <a:r>
              <a:rPr lang="en-US" dirty="0" smtClean="0"/>
              <a:t>Hence the TMDL (0.38 g/d)</a:t>
            </a:r>
            <a:br>
              <a:rPr lang="en-US" dirty="0" smtClean="0"/>
            </a:br>
            <a:r>
              <a:rPr lang="en-US" dirty="0" smtClean="0"/>
              <a:t>(Total Maximum Daily Load)</a:t>
            </a:r>
          </a:p>
          <a:p>
            <a:endParaRPr lang="en-US" dirty="0"/>
          </a:p>
          <a:p>
            <a:r>
              <a:rPr lang="en-US" dirty="0" smtClean="0"/>
              <a:t>Need to collect data on loads of PCBs to the River</a:t>
            </a:r>
          </a:p>
          <a:p>
            <a:endParaRPr lang="en-US" dirty="0"/>
          </a:p>
          <a:p>
            <a:r>
              <a:rPr lang="en-US" dirty="0" smtClean="0"/>
              <a:t>All NPDES dischargers must measure PCBs in their effluents and report the results to the DRBC (right now, about 650 samples, 209 congeners)</a:t>
            </a:r>
            <a:endParaRPr lang="en-US" dirty="0"/>
          </a:p>
        </p:txBody>
      </p:sp>
      <p:pic>
        <p:nvPicPr>
          <p:cNvPr id="12" name="Picture 4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3793" y="659123"/>
            <a:ext cx="2490884" cy="684768"/>
          </a:xfrm>
          <a:prstGeom prst="rect">
            <a:avLst/>
          </a:prstGeom>
          <a:noFill/>
        </p:spPr>
      </p:pic>
      <p:pic>
        <p:nvPicPr>
          <p:cNvPr id="7" name="tmdl">
            <a:hlinkClick r:id="" action="ppaction://media"/>
          </p:cNvPr>
          <p:cNvPicPr>
            <a:picLocks noRot="1" noChangeAspect="1"/>
          </p:cNvPicPr>
          <p:nvPr>
            <a:wavAudioFile r:embed="rId1" name="tmdl"/>
          </p:nvPr>
        </p:nvPicPr>
        <p:blipFill>
          <a:blip r:embed="rId6" cstate="print"/>
          <a:stretch>
            <a:fillRect/>
          </a:stretch>
        </p:blipFill>
        <p:spPr>
          <a:xfrm>
            <a:off x="4312596" y="335442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3" y="379413"/>
            <a:ext cx="7772400" cy="1143000"/>
          </a:xfrm>
        </p:spPr>
        <p:txBody>
          <a:bodyPr/>
          <a:lstStyle/>
          <a:p>
            <a:r>
              <a:rPr lang="en-US" altLang="zh-CN" sz="2900">
                <a:latin typeface="Arial" charset="0"/>
                <a:ea typeface="SimSun" pitchFamily="2" charset="-122"/>
              </a:rPr>
              <a:t>Positive Matrix Factorization (PMF)</a:t>
            </a:r>
          </a:p>
        </p:txBody>
      </p:sp>
      <p:graphicFrame>
        <p:nvGraphicFramePr>
          <p:cNvPr id="453635" name="Object 3"/>
          <p:cNvGraphicFramePr>
            <a:graphicFrameLocks noChangeAspect="1"/>
          </p:cNvGraphicFramePr>
          <p:nvPr/>
        </p:nvGraphicFramePr>
        <p:xfrm>
          <a:off x="5241925" y="3009900"/>
          <a:ext cx="2057400" cy="750888"/>
        </p:xfrm>
        <a:graphic>
          <a:graphicData uri="http://schemas.openxmlformats.org/presentationml/2006/ole">
            <p:oleObj spid="_x0000_s453635" r:id="rId5" imgW="1218671" imgH="444307" progId="">
              <p:embed/>
            </p:oleObj>
          </a:graphicData>
        </a:graphic>
      </p:graphicFrame>
      <p:grpSp>
        <p:nvGrpSpPr>
          <p:cNvPr id="453636" name="Group 4"/>
          <p:cNvGrpSpPr>
            <a:grpSpLocks/>
          </p:cNvGrpSpPr>
          <p:nvPr/>
        </p:nvGrpSpPr>
        <p:grpSpPr bwMode="auto">
          <a:xfrm>
            <a:off x="4762500" y="1914525"/>
            <a:ext cx="2592388" cy="871538"/>
            <a:chOff x="1519" y="1207"/>
            <a:chExt cx="1633" cy="549"/>
          </a:xfrm>
        </p:grpSpPr>
        <p:sp>
          <p:nvSpPr>
            <p:cNvPr id="453637" name="Rectangle 5"/>
            <p:cNvSpPr>
              <a:spLocks noChangeArrowheads="1"/>
            </p:cNvSpPr>
            <p:nvPr/>
          </p:nvSpPr>
          <p:spPr bwMode="auto">
            <a:xfrm>
              <a:off x="1898" y="1207"/>
              <a:ext cx="12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X = G F + E</a:t>
              </a:r>
            </a:p>
          </p:txBody>
        </p:sp>
        <p:sp>
          <p:nvSpPr>
            <p:cNvPr id="453638" name="Line 6"/>
            <p:cNvSpPr>
              <a:spLocks noChangeShapeType="1"/>
            </p:cNvSpPr>
            <p:nvPr/>
          </p:nvSpPr>
          <p:spPr bwMode="auto">
            <a:xfrm flipH="1">
              <a:off x="1850" y="1447"/>
              <a:ext cx="208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3639" name="Text Box 7"/>
            <p:cNvSpPr txBox="1">
              <a:spLocks noChangeArrowheads="1"/>
            </p:cNvSpPr>
            <p:nvPr/>
          </p:nvSpPr>
          <p:spPr bwMode="auto">
            <a:xfrm>
              <a:off x="1519" y="1525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Times New Roman" pitchFamily="18" charset="0"/>
                  <a:ea typeface="SimSun" pitchFamily="2" charset="-122"/>
                </a:rPr>
                <a:t>(m×n)</a:t>
              </a:r>
            </a:p>
          </p:txBody>
        </p:sp>
        <p:sp>
          <p:nvSpPr>
            <p:cNvPr id="453640" name="Line 8"/>
            <p:cNvSpPr>
              <a:spLocks noChangeShapeType="1"/>
            </p:cNvSpPr>
            <p:nvPr/>
          </p:nvSpPr>
          <p:spPr bwMode="auto">
            <a:xfrm flipH="1">
              <a:off x="2186" y="1447"/>
              <a:ext cx="138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3641" name="Rectangle 9"/>
            <p:cNvSpPr>
              <a:spLocks noChangeArrowheads="1"/>
            </p:cNvSpPr>
            <p:nvPr/>
          </p:nvSpPr>
          <p:spPr bwMode="auto">
            <a:xfrm>
              <a:off x="2018" y="1525"/>
              <a:ext cx="5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Times New Roman" pitchFamily="18" charset="0"/>
                  <a:ea typeface="SimSun" pitchFamily="2" charset="-122"/>
                </a:rPr>
                <a:t>(m×p)</a:t>
              </a:r>
            </a:p>
          </p:txBody>
        </p:sp>
        <p:sp>
          <p:nvSpPr>
            <p:cNvPr id="453642" name="Line 10"/>
            <p:cNvSpPr>
              <a:spLocks noChangeShapeType="1"/>
            </p:cNvSpPr>
            <p:nvPr/>
          </p:nvSpPr>
          <p:spPr bwMode="auto">
            <a:xfrm>
              <a:off x="2570" y="1447"/>
              <a:ext cx="138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3643" name="Text Box 11"/>
            <p:cNvSpPr txBox="1">
              <a:spLocks noChangeArrowheads="1"/>
            </p:cNvSpPr>
            <p:nvPr/>
          </p:nvSpPr>
          <p:spPr bwMode="auto">
            <a:xfrm>
              <a:off x="2562" y="1525"/>
              <a:ext cx="4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itchFamily="18" charset="0"/>
                  <a:ea typeface="SimSun" pitchFamily="2" charset="-122"/>
                </a:rPr>
                <a:t>(p×n)</a:t>
              </a:r>
            </a:p>
          </p:txBody>
        </p:sp>
      </p:grpSp>
      <p:sp>
        <p:nvSpPr>
          <p:cNvPr id="453644" name="Rectangle 12"/>
          <p:cNvSpPr>
            <a:spLocks noChangeArrowheads="1"/>
          </p:cNvSpPr>
          <p:nvPr/>
        </p:nvSpPr>
        <p:spPr bwMode="auto">
          <a:xfrm>
            <a:off x="1752600" y="2119313"/>
            <a:ext cx="2759075" cy="1446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2000">
                <a:ea typeface="SimSun" pitchFamily="2" charset="-122"/>
              </a:rPr>
              <a:t>The task of PMF is expressed as minimizing the sum of squares</a:t>
            </a:r>
            <a:endParaRPr lang="zh-CN" altLang="en-US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453645" name="Rectangle 13"/>
          <p:cNvSpPr>
            <a:spLocks noChangeArrowheads="1"/>
          </p:cNvSpPr>
          <p:nvPr/>
        </p:nvSpPr>
        <p:spPr bwMode="auto">
          <a:xfrm>
            <a:off x="3162300" y="4384675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CN">
                <a:ea typeface="SimSun" pitchFamily="2" charset="-122"/>
              </a:rPr>
              <a:t>Uncertainty Estimate</a:t>
            </a:r>
          </a:p>
        </p:txBody>
      </p:sp>
      <p:sp>
        <p:nvSpPr>
          <p:cNvPr id="453646" name="Rectangle 14"/>
          <p:cNvSpPr>
            <a:spLocks noChangeArrowheads="1"/>
          </p:cNvSpPr>
          <p:nvPr/>
        </p:nvSpPr>
        <p:spPr bwMode="auto">
          <a:xfrm>
            <a:off x="2338388" y="3262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453647" name="Object 15"/>
          <p:cNvGraphicFramePr>
            <a:graphicFrameLocks noChangeAspect="1"/>
          </p:cNvGraphicFramePr>
          <p:nvPr/>
        </p:nvGraphicFramePr>
        <p:xfrm>
          <a:off x="1182688" y="5078413"/>
          <a:ext cx="6551612" cy="488950"/>
        </p:xfrm>
        <a:graphic>
          <a:graphicData uri="http://schemas.openxmlformats.org/presentationml/2006/ole">
            <p:oleObj spid="_x0000_s453647" r:id="rId6" imgW="3886200" imgH="292100" progId="Equation.3">
              <p:embed/>
            </p:oleObj>
          </a:graphicData>
        </a:graphic>
      </p:graphicFrame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788988" y="1263650"/>
            <a:ext cx="77533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/>
              <a:t>to identify co-varying PCB congener patterns (source types)</a:t>
            </a:r>
          </a:p>
        </p:txBody>
      </p:sp>
      <p:pic>
        <p:nvPicPr>
          <p:cNvPr id="17" name="PMF">
            <a:hlinkClick r:id="" action="ppaction://media"/>
          </p:cNvPr>
          <p:cNvPicPr>
            <a:picLocks noRot="1" noChangeAspect="1"/>
          </p:cNvPicPr>
          <p:nvPr>
            <a:wavAudioFile r:embed="rId2" name="PMF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583677" cy="1228928"/>
          </a:xfrm>
        </p:spPr>
        <p:txBody>
          <a:bodyPr/>
          <a:lstStyle/>
          <a:p>
            <a:r>
              <a:rPr lang="en-US" dirty="0"/>
              <a:t>Delaware discharger database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472" y="2166026"/>
            <a:ext cx="7928043" cy="4533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All data via EPA method 1668A or B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Chose </a:t>
            </a:r>
            <a:r>
              <a:rPr lang="en-US" dirty="0"/>
              <a:t>to use </a:t>
            </a:r>
            <a:r>
              <a:rPr lang="en-US" dirty="0" smtClean="0"/>
              <a:t>89 </a:t>
            </a:r>
            <a:r>
              <a:rPr lang="en-US" dirty="0"/>
              <a:t>congeners</a:t>
            </a:r>
          </a:p>
          <a:p>
            <a:pPr>
              <a:lnSpc>
                <a:spcPct val="90000"/>
              </a:lnSpc>
            </a:pPr>
            <a:r>
              <a:rPr lang="en-US" dirty="0"/>
              <a:t>546 effluent samples from 100 dischargers (identified by NPDES permits)</a:t>
            </a:r>
          </a:p>
          <a:p>
            <a:pPr>
              <a:lnSpc>
                <a:spcPct val="90000"/>
              </a:lnSpc>
            </a:pPr>
            <a:r>
              <a:rPr lang="en-US" dirty="0"/>
              <a:t>99 influent samples from </a:t>
            </a:r>
            <a:r>
              <a:rPr lang="en-US" dirty="0" smtClean="0"/>
              <a:t>20 </a:t>
            </a:r>
            <a:r>
              <a:rPr lang="en-US" dirty="0"/>
              <a:t>dischargers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7 factors </a:t>
            </a:r>
            <a:r>
              <a:rPr lang="en-US" dirty="0" smtClean="0"/>
              <a:t>resolved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1600" dirty="0"/>
              <a:t>Q best match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Low RSD (0.8%) compared to 85% for 8 factors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R2 between measured and modeled concentrations was 0.986 for the sum of PCBs and was greater than 0.8 for 61 congeners of the 87 congeners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Easily interpretable factors</a:t>
            </a:r>
          </a:p>
        </p:txBody>
      </p:sp>
      <p:pic>
        <p:nvPicPr>
          <p:cNvPr id="4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771" y="880893"/>
            <a:ext cx="3505200" cy="963613"/>
          </a:xfrm>
          <a:prstGeom prst="rect">
            <a:avLst/>
          </a:prstGeom>
          <a:noFill/>
        </p:spPr>
      </p:pic>
      <p:pic>
        <p:nvPicPr>
          <p:cNvPr id="5" name="disch database">
            <a:hlinkClick r:id="" action="ppaction://media"/>
          </p:cNvPr>
          <p:cNvPicPr>
            <a:picLocks noRot="1" noChangeAspect="1"/>
          </p:cNvPicPr>
          <p:nvPr>
            <a:wavAudioFile r:embed="rId1" name="disch database"/>
          </p:nvPr>
        </p:nvPicPr>
        <p:blipFill>
          <a:blip r:embed="rId4" cstate="print"/>
          <a:stretch>
            <a:fillRect/>
          </a:stretch>
        </p:blipFill>
        <p:spPr>
          <a:xfrm>
            <a:off x="6958519" y="2342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U_Template_Verdana_G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</TotalTime>
  <Words>1522</Words>
  <Application>Microsoft Office PowerPoint</Application>
  <PresentationFormat>On-screen Show (4:3)</PresentationFormat>
  <Paragraphs>374</Paragraphs>
  <Slides>27</Slides>
  <Notes>8</Notes>
  <HiddenSlides>0</HiddenSlides>
  <MMClips>27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RU_Template_Verdana_G</vt:lpstr>
      <vt:lpstr>Microsoft Equation 3.0</vt:lpstr>
      <vt:lpstr>Chart</vt:lpstr>
      <vt:lpstr>Evidence for microbial dechlorination of PCBs in sewers, landfills, and contaminated sites</vt:lpstr>
      <vt:lpstr>Microbial dechlorination of PCBs </vt:lpstr>
      <vt:lpstr>Dechlorination pathways</vt:lpstr>
      <vt:lpstr>PCBs 47 and 51 build up as intermediates</vt:lpstr>
      <vt:lpstr>Further dechlorination of PCBs 47 &amp; 51 by a different pathway (bacterial consortium?)</vt:lpstr>
      <vt:lpstr>Source apportionment of PCBs in effluents of facilities on the Delaware River with NPDES permits</vt:lpstr>
      <vt:lpstr>PCBs in the Delaware River, USA</vt:lpstr>
      <vt:lpstr>Positive Matrix Factorization (PMF)</vt:lpstr>
      <vt:lpstr>Delaware discharger database</vt:lpstr>
      <vt:lpstr>7 factors:  3 look like Aroclors</vt:lpstr>
      <vt:lpstr>Two Non-Aroclor factors</vt:lpstr>
      <vt:lpstr>PCB 11 from Diarylide Yellow</vt:lpstr>
      <vt:lpstr>Slide 13</vt:lpstr>
      <vt:lpstr>PCBs 206, 208, 209</vt:lpstr>
      <vt:lpstr>Two factors are dechlorination signals</vt:lpstr>
      <vt:lpstr>Composition of total PCBs loads by factor</vt:lpstr>
      <vt:lpstr>Factor 2 (full dechlorination) most dominant at sites with contaminated groundwater: (% of total PCB signal that is factor 2)</vt:lpstr>
      <vt:lpstr>Factor 2 also found in treated wastewater effluents</vt:lpstr>
      <vt:lpstr>Loads of Factor 2</vt:lpstr>
      <vt:lpstr>Factor 4 (partial dechlorination signal) most dominant at WWTPs</vt:lpstr>
      <vt:lpstr>Sewer Redox Conditions</vt:lpstr>
      <vt:lpstr>Sewer Redox Conditions</vt:lpstr>
      <vt:lpstr>Conceptual model of dechlorination of PCBs in sewers</vt:lpstr>
      <vt:lpstr>Top dischargers of factor 4</vt:lpstr>
      <vt:lpstr>Common features</vt:lpstr>
      <vt:lpstr>Conclusions</vt:lpstr>
      <vt:lpstr>Acknowledgements</vt:lpstr>
    </vt:vector>
  </TitlesOfParts>
  <Company>Environmental Sciences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Deposition of PCBs</dc:title>
  <dc:creator>totten</dc:creator>
  <cp:lastModifiedBy>Lisa Rodenburg</cp:lastModifiedBy>
  <cp:revision>241</cp:revision>
  <dcterms:created xsi:type="dcterms:W3CDTF">2007-04-19T15:29:28Z</dcterms:created>
  <dcterms:modified xsi:type="dcterms:W3CDTF">2010-06-11T20:23:05Z</dcterms:modified>
</cp:coreProperties>
</file>